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22" r:id="rId2"/>
    <p:sldMasterId id="2147483660" r:id="rId3"/>
    <p:sldMasterId id="2147484142" r:id="rId4"/>
    <p:sldMasterId id="2147484235" r:id="rId5"/>
  </p:sldMasterIdLst>
  <p:notesMasterIdLst>
    <p:notesMasterId r:id="rId21"/>
  </p:notesMasterIdLst>
  <p:sldIdLst>
    <p:sldId id="256" r:id="rId6"/>
    <p:sldId id="1635" r:id="rId7"/>
    <p:sldId id="1636" r:id="rId8"/>
    <p:sldId id="1638" r:id="rId9"/>
    <p:sldId id="1639" r:id="rId10"/>
    <p:sldId id="465" r:id="rId11"/>
    <p:sldId id="1640" r:id="rId12"/>
    <p:sldId id="1641" r:id="rId13"/>
    <p:sldId id="1644" r:id="rId14"/>
    <p:sldId id="1642" r:id="rId15"/>
    <p:sldId id="1643" r:id="rId16"/>
    <p:sldId id="1645" r:id="rId17"/>
    <p:sldId id="1637" r:id="rId18"/>
    <p:sldId id="1646" r:id="rId19"/>
    <p:sldId id="257" r:id="rId2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A2505-4C33-B969-46D2-D8A2E467DFB1}" name="Jeffrey Paniati" initials="JP" userId="S::JPaniati@ite.org::930e8dfc-dcfc-47d3-abd4-9a7516dfa4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0748" autoAdjust="0"/>
  </p:normalViewPr>
  <p:slideViewPr>
    <p:cSldViewPr snapToGrid="0" showGuides="1">
      <p:cViewPr varScale="1">
        <p:scale>
          <a:sx n="116" d="100"/>
          <a:sy n="116" d="100"/>
        </p:scale>
        <p:origin x="992" y="176"/>
      </p:cViewPr>
      <p:guideLst>
        <p:guide orient="horz" pos="2160"/>
        <p:guide pos="3840"/>
      </p:guideLst>
    </p:cSldViewPr>
  </p:slideViewPr>
  <p:notesTextViewPr>
    <p:cViewPr>
      <p:scale>
        <a:sx n="1" d="1"/>
        <a:sy n="1" d="1"/>
      </p:scale>
      <p:origin x="0" y="0"/>
    </p:cViewPr>
  </p:notesTextViewPr>
  <p:notesViewPr>
    <p:cSldViewPr snapToGrid="0">
      <p:cViewPr varScale="1">
        <p:scale>
          <a:sx n="78" d="100"/>
          <a:sy n="78" d="100"/>
        </p:scale>
        <p:origin x="11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4E8CD7A-F33D-4F23-8C76-50289AAE84F1}" type="datetimeFigureOut">
              <a:rPr lang="en-US" smtClean="0"/>
              <a:t>3/15/24</a:t>
            </a:fld>
            <a:endParaRPr lang="en-US" dirty="0"/>
          </a:p>
        </p:txBody>
      </p:sp>
      <p:sp>
        <p:nvSpPr>
          <p:cNvPr id="4" name="Slide Image Placeholder 3"/>
          <p:cNvSpPr>
            <a:spLocks noGrp="1" noRot="1" noChangeAspect="1"/>
          </p:cNvSpPr>
          <p:nvPr>
            <p:ph type="sldImg" idx="2"/>
          </p:nvPr>
        </p:nvSpPr>
        <p:spPr>
          <a:xfrm>
            <a:off x="742950" y="563563"/>
            <a:ext cx="5616575" cy="3159125"/>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3816817"/>
            <a:ext cx="5661660" cy="4984474"/>
          </a:xfrm>
          <a:prstGeom prst="rect">
            <a:avLst/>
          </a:prstGeom>
        </p:spPr>
        <p:txBody>
          <a:bodyPr vert="horz" lIns="93936" tIns="46968" rIns="93936" bIns="4696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BD3466A-AE75-4417-8767-4D089A00593C}" type="slidenum">
              <a:rPr lang="en-US" smtClean="0"/>
              <a:t>‹#›</a:t>
            </a:fld>
            <a:endParaRPr lang="en-US" dirty="0"/>
          </a:p>
        </p:txBody>
      </p:sp>
    </p:spTree>
    <p:extLst>
      <p:ext uri="{BB962C8B-B14F-4D97-AF65-F5344CB8AC3E}">
        <p14:creationId xmlns:p14="http://schemas.microsoft.com/office/powerpoint/2010/main" val="36103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466A-AE75-4417-8767-4D089A00593C}" type="slidenum">
              <a:rPr lang="en-US" smtClean="0"/>
              <a:t>1</a:t>
            </a:fld>
            <a:endParaRPr lang="en-US" dirty="0"/>
          </a:p>
        </p:txBody>
      </p:sp>
    </p:spTree>
    <p:extLst>
      <p:ext uri="{BB962C8B-B14F-4D97-AF65-F5344CB8AC3E}">
        <p14:creationId xmlns:p14="http://schemas.microsoft.com/office/powerpoint/2010/main" val="320846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McCulloch - Strategic Data Scientist with TxDOT</a:t>
            </a:r>
          </a:p>
          <a:p>
            <a:r>
              <a:rPr lang="en-US" dirty="0"/>
              <a:t>Alexander </a:t>
            </a:r>
            <a:r>
              <a:rPr lang="en-US" dirty="0" err="1"/>
              <a:t>Lemka</a:t>
            </a:r>
            <a:r>
              <a:rPr lang="en-US" dirty="0"/>
              <a:t> - Data Systems Engineer with MCDOT</a:t>
            </a:r>
          </a:p>
          <a:p>
            <a:endParaRPr lang="en-US" dirty="0"/>
          </a:p>
        </p:txBody>
      </p:sp>
      <p:sp>
        <p:nvSpPr>
          <p:cNvPr id="4" name="Slide Number Placeholder 3"/>
          <p:cNvSpPr>
            <a:spLocks noGrp="1"/>
          </p:cNvSpPr>
          <p:nvPr>
            <p:ph type="sldNum" sz="quarter" idx="5"/>
          </p:nvPr>
        </p:nvSpPr>
        <p:spPr/>
        <p:txBody>
          <a:bodyPr/>
          <a:lstStyle/>
          <a:p>
            <a:fld id="{2BD3466A-AE75-4417-8767-4D089A00593C}" type="slidenum">
              <a:rPr lang="en-US" smtClean="0"/>
              <a:t>8</a:t>
            </a:fld>
            <a:endParaRPr lang="en-US" dirty="0"/>
          </a:p>
        </p:txBody>
      </p:sp>
    </p:spTree>
    <p:extLst>
      <p:ext uri="{BB962C8B-B14F-4D97-AF65-F5344CB8AC3E}">
        <p14:creationId xmlns:p14="http://schemas.microsoft.com/office/powerpoint/2010/main" val="19381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3466A-AE75-4417-8767-4D089A00593C}" type="slidenum">
              <a:rPr lang="en-US" smtClean="0"/>
              <a:t>15</a:t>
            </a:fld>
            <a:endParaRPr lang="en-US" dirty="0"/>
          </a:p>
        </p:txBody>
      </p:sp>
    </p:spTree>
    <p:extLst>
      <p:ext uri="{BB962C8B-B14F-4D97-AF65-F5344CB8AC3E}">
        <p14:creationId xmlns:p14="http://schemas.microsoft.com/office/powerpoint/2010/main" val="350183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5674-A3A7-4597-92C5-396CFA9EA259}"/>
              </a:ext>
            </a:extLst>
          </p:cNvPr>
          <p:cNvSpPr>
            <a:spLocks noGrp="1"/>
          </p:cNvSpPr>
          <p:nvPr>
            <p:ph type="ctrTitle"/>
          </p:nvPr>
        </p:nvSpPr>
        <p:spPr>
          <a:xfrm>
            <a:off x="1524000" y="1122363"/>
            <a:ext cx="9144000" cy="2387600"/>
          </a:xfrm>
        </p:spPr>
        <p:txBody>
          <a:bodyPr anchor="b"/>
          <a:lstStyle>
            <a:lvl1pPr algn="ctr">
              <a:defRPr sz="6000" b="1" i="0" baseline="0">
                <a:solidFill>
                  <a:srgbClr val="00679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BFC4F1-2674-4E3D-ABED-C541D8165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Picture Placeholder 7">
            <a:extLst>
              <a:ext uri="{FF2B5EF4-FFF2-40B4-BE49-F238E27FC236}">
                <a16:creationId xmlns:a16="http://schemas.microsoft.com/office/drawing/2014/main" id="{22F112EE-044B-4332-9A5A-51380832838F}"/>
              </a:ext>
            </a:extLst>
          </p:cNvPr>
          <p:cNvSpPr>
            <a:spLocks noGrp="1"/>
          </p:cNvSpPr>
          <p:nvPr>
            <p:ph type="pic" sz="quarter" idx="10" hasCustomPrompt="1"/>
          </p:nvPr>
        </p:nvSpPr>
        <p:spPr>
          <a:xfrm>
            <a:off x="9496425" y="5583238"/>
            <a:ext cx="2343150" cy="1065212"/>
          </a:xfrm>
        </p:spPr>
        <p:txBody>
          <a:bodyPr/>
          <a:lstStyle>
            <a:lvl1pPr>
              <a:defRPr baseline="30000"/>
            </a:lvl1pPr>
          </a:lstStyle>
          <a:p>
            <a:r>
              <a:rPr lang="en-US" dirty="0"/>
              <a:t>2nd logo if required– ie committee, district</a:t>
            </a:r>
          </a:p>
        </p:txBody>
      </p:sp>
    </p:spTree>
    <p:extLst>
      <p:ext uri="{BB962C8B-B14F-4D97-AF65-F5344CB8AC3E}">
        <p14:creationId xmlns:p14="http://schemas.microsoft.com/office/powerpoint/2010/main" val="6742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55BA-5FBC-45FD-BDFB-814527FEBA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F05D8F-9ED8-4C1A-8975-2BA2B74EAA2A}"/>
              </a:ext>
            </a:extLst>
          </p:cNvPr>
          <p:cNvSpPr>
            <a:spLocks noGrp="1"/>
          </p:cNvSpPr>
          <p:nvPr>
            <p:ph type="body" orient="vert" idx="1"/>
          </p:nvPr>
        </p:nvSpPr>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D60DA-4412-4B90-A044-F24EC16992B5}"/>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5" name="Footer Placeholder 4">
            <a:extLst>
              <a:ext uri="{FF2B5EF4-FFF2-40B4-BE49-F238E27FC236}">
                <a16:creationId xmlns:a16="http://schemas.microsoft.com/office/drawing/2014/main" id="{BA4F35CD-33CD-430B-AD8A-C848B011627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137E920-C9B2-4A21-983C-2F2629591D7F}"/>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267898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6A88-97F3-46EB-8261-CCD1E0A04A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B4E45-1267-4B39-9ACF-8090FCAF7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C505C-56DB-4011-A6DC-566E46B9DFFB}"/>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5" name="Footer Placeholder 4">
            <a:extLst>
              <a:ext uri="{FF2B5EF4-FFF2-40B4-BE49-F238E27FC236}">
                <a16:creationId xmlns:a16="http://schemas.microsoft.com/office/drawing/2014/main" id="{F1462247-FB14-4528-BEA0-3EB492E6D9B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22AAB8D-777F-476A-AB80-177A38AC21DD}"/>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14335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9130-6C5C-4E79-BC93-FD7227764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A959F-3E01-41ED-8FC9-41EB16A66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BC78A-7FF1-4666-AF3A-4F3610B005D3}"/>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5" name="Footer Placeholder 4">
            <a:extLst>
              <a:ext uri="{FF2B5EF4-FFF2-40B4-BE49-F238E27FC236}">
                <a16:creationId xmlns:a16="http://schemas.microsoft.com/office/drawing/2014/main" id="{38ADDC27-B128-4BA7-B236-C8B6BB56E13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44D9834-3AB6-441A-B231-5E83B532EE77}"/>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3521126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A144-27F6-409C-8A06-E86F1FDEA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376C7-36D3-4F9D-A3D2-EBBD60362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BB99C0-12B6-4B6C-96B4-DEA7AA2D71BF}"/>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5" name="Footer Placeholder 4">
            <a:extLst>
              <a:ext uri="{FF2B5EF4-FFF2-40B4-BE49-F238E27FC236}">
                <a16:creationId xmlns:a16="http://schemas.microsoft.com/office/drawing/2014/main" id="{DEE8C803-38EF-4E91-9AFD-D0DE0DE997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C545FFC-1960-4755-8670-465E8340DD65}"/>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195548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8B0B-3AAA-4A52-85DB-05668BA61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1580D-41E5-4450-A6AB-2441EF621B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8A164-1987-4D69-9D34-34076C0F9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ECF9A-5522-4500-80E1-89A85247916C}"/>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6" name="Footer Placeholder 5">
            <a:extLst>
              <a:ext uri="{FF2B5EF4-FFF2-40B4-BE49-F238E27FC236}">
                <a16:creationId xmlns:a16="http://schemas.microsoft.com/office/drawing/2014/main" id="{1DFED94F-1CA1-42A6-B902-3C75467931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77EAB6D-C2A0-47AD-B023-1EC14A982747}"/>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406893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D1FE-5B6C-4FF4-A7E2-58DC978C5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CF4CFA-48E6-4A97-AB2C-BF7D99A06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33971-4B80-401B-9F07-4C7C90B29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167C3-9068-4E74-A371-5E2ADCDEA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C6A8C-33EF-47F1-9550-1E6A4FD0E2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D1890-76FA-4754-891A-3E20667FCACC}"/>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8" name="Footer Placeholder 7">
            <a:extLst>
              <a:ext uri="{FF2B5EF4-FFF2-40B4-BE49-F238E27FC236}">
                <a16:creationId xmlns:a16="http://schemas.microsoft.com/office/drawing/2014/main" id="{13E5B46A-722D-41A6-B023-58B7205DD86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1A08EBC-3E46-47D7-B5DE-E288ECBD95B8}"/>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4180938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AA74-580A-44BC-A3A9-978C4EE9B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A09DBD-59B1-451A-81BF-4FC953031A8E}"/>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4" name="Footer Placeholder 3">
            <a:extLst>
              <a:ext uri="{FF2B5EF4-FFF2-40B4-BE49-F238E27FC236}">
                <a16:creationId xmlns:a16="http://schemas.microsoft.com/office/drawing/2014/main" id="{C742223E-F837-4687-8FDC-545BCA6FB9A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1A126BBF-B83A-465F-9086-89A9F8C7C716}"/>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2130265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1560E-1039-4D7D-8592-B2B2A3EEBC66}"/>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3" name="Footer Placeholder 2">
            <a:extLst>
              <a:ext uri="{FF2B5EF4-FFF2-40B4-BE49-F238E27FC236}">
                <a16:creationId xmlns:a16="http://schemas.microsoft.com/office/drawing/2014/main" id="{171AEBEF-7A3B-4A2E-9AD6-5F5D4217377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094BC12-C0DE-4531-9872-3D961C1C15EE}"/>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806549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5FA8-B98C-48E2-A71B-C44E7762B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CC3042-7A38-4D85-86A6-C485E2BDC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8CE2FF-AF3E-433B-921E-AB8469860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85887-CBA3-4540-A5B8-7246C52469ED}"/>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6" name="Footer Placeholder 5">
            <a:extLst>
              <a:ext uri="{FF2B5EF4-FFF2-40B4-BE49-F238E27FC236}">
                <a16:creationId xmlns:a16="http://schemas.microsoft.com/office/drawing/2014/main" id="{AA5015FA-D64D-4697-BF22-A99271B03A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A28CAC8-2794-4CAC-BA29-233A2B3BDC29}"/>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3445884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5587-B15A-40B0-B078-9509E6FEA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27325-4BCF-48F0-8DCF-F50F08264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6DB73B-FE25-4DF6-A48B-703208978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B6DF6-297C-42C6-9EEB-FD73D7CB5055}"/>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6" name="Footer Placeholder 5">
            <a:extLst>
              <a:ext uri="{FF2B5EF4-FFF2-40B4-BE49-F238E27FC236}">
                <a16:creationId xmlns:a16="http://schemas.microsoft.com/office/drawing/2014/main" id="{9A0E7F30-954A-4890-A98D-C782DD8CF54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19CCE66-89AB-4F6C-AE2B-2146DA8C51D0}"/>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57223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FC03-E362-4A31-ADFF-E18444E57C2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2C1129F-76E6-4FBB-9634-7C916CB24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949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ABBA-DFF4-4FB8-B7E8-2AA651EB8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7A4E77-4D05-4D81-8FB8-A6218C928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F5ABE-45A0-4F1E-915C-72EF30CB53D4}"/>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5" name="Footer Placeholder 4">
            <a:extLst>
              <a:ext uri="{FF2B5EF4-FFF2-40B4-BE49-F238E27FC236}">
                <a16:creationId xmlns:a16="http://schemas.microsoft.com/office/drawing/2014/main" id="{46C33950-0DA8-4EEB-B225-206341B4D49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3D8AB29-A6AC-465E-99B8-3D4D503C1EEC}"/>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222608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F2986-D568-4EA2-90DD-00573AF27F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E6559-99DA-4914-8805-569D9B9A1D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DE281-607D-44C3-AFAD-4AAEFCBD2EB8}"/>
              </a:ext>
            </a:extLst>
          </p:cNvPr>
          <p:cNvSpPr>
            <a:spLocks noGrp="1"/>
          </p:cNvSpPr>
          <p:nvPr>
            <p:ph type="dt" sz="half" idx="10"/>
          </p:nvPr>
        </p:nvSpPr>
        <p:spPr>
          <a:xfrm>
            <a:off x="838200" y="6356350"/>
            <a:ext cx="2743200" cy="365125"/>
          </a:xfrm>
          <a:prstGeom prst="rect">
            <a:avLst/>
          </a:prstGeom>
        </p:spPr>
        <p:txBody>
          <a:bodyPr/>
          <a:lstStyle/>
          <a:p>
            <a:fld id="{A1F285F9-8D13-45B5-9F6F-6C88596BB7A2}" type="datetimeFigureOut">
              <a:rPr lang="en-US" smtClean="0"/>
              <a:t>3/15/24</a:t>
            </a:fld>
            <a:endParaRPr lang="en-US" dirty="0"/>
          </a:p>
        </p:txBody>
      </p:sp>
      <p:sp>
        <p:nvSpPr>
          <p:cNvPr id="5" name="Footer Placeholder 4">
            <a:extLst>
              <a:ext uri="{FF2B5EF4-FFF2-40B4-BE49-F238E27FC236}">
                <a16:creationId xmlns:a16="http://schemas.microsoft.com/office/drawing/2014/main" id="{DCFE23D7-36DB-43A0-A524-2B5C4E27D6B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40912AD-BC7F-4218-9D28-8AA00C471F35}"/>
              </a:ext>
            </a:extLst>
          </p:cNvPr>
          <p:cNvSpPr>
            <a:spLocks noGrp="1"/>
          </p:cNvSpPr>
          <p:nvPr>
            <p:ph type="sldNum" sz="quarter" idx="12"/>
          </p:nvPr>
        </p:nvSpPr>
        <p:spPr>
          <a:xfrm>
            <a:off x="8610600" y="6356350"/>
            <a:ext cx="2743200" cy="365125"/>
          </a:xfrm>
          <a:prstGeom prst="rect">
            <a:avLst/>
          </a:prstGeom>
        </p:spPr>
        <p:txBody>
          <a:bodyPr/>
          <a:lstStyle/>
          <a:p>
            <a:fld id="{FDB6D4C1-70C7-4A36-B25B-E95699CC5B66}" type="slidenum">
              <a:rPr lang="en-US" smtClean="0"/>
              <a:t>‹#›</a:t>
            </a:fld>
            <a:endParaRPr lang="en-US" dirty="0"/>
          </a:p>
        </p:txBody>
      </p:sp>
    </p:spTree>
    <p:extLst>
      <p:ext uri="{BB962C8B-B14F-4D97-AF65-F5344CB8AC3E}">
        <p14:creationId xmlns:p14="http://schemas.microsoft.com/office/powerpoint/2010/main" val="276182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119A-FEF2-4D6C-AE8C-5EFEFCE3C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65F714-DFDC-4760-8B0F-86A854EEC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8394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7B19-2E94-4894-AB01-E277FBD38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592E8F-D3ED-4D25-BC61-F1548E55F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8981A-0E4E-47C1-876A-CA156FCA7929}"/>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5" name="Footer Placeholder 4">
            <a:extLst>
              <a:ext uri="{FF2B5EF4-FFF2-40B4-BE49-F238E27FC236}">
                <a16:creationId xmlns:a16="http://schemas.microsoft.com/office/drawing/2014/main" id="{3AC64D78-3B52-41A7-AD09-C1775D6196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2FE810E-DC1A-4FB9-A744-082BFEB09CD0}"/>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3863126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CAE1-6F3A-4595-967A-F73BF630C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2BAEE0-75AF-4CFD-AB48-9203A85B8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D6FF21-B4CD-47EB-990D-67B1B0D6D735}"/>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5" name="Footer Placeholder 4">
            <a:extLst>
              <a:ext uri="{FF2B5EF4-FFF2-40B4-BE49-F238E27FC236}">
                <a16:creationId xmlns:a16="http://schemas.microsoft.com/office/drawing/2014/main" id="{E9135919-2B95-47A2-983B-642D9048338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2A501E7-997F-4259-A0B4-373DFD060D25}"/>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1320655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8CFE-2961-449E-8BB6-783EC9658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9A814-A235-4D71-888D-76F8F1FC4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FBA8C-D640-49EB-BFB7-FA35B2741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531D4F-CC53-4BF0-9A5F-B50EC8F6DF4F}"/>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6" name="Footer Placeholder 5">
            <a:extLst>
              <a:ext uri="{FF2B5EF4-FFF2-40B4-BE49-F238E27FC236}">
                <a16:creationId xmlns:a16="http://schemas.microsoft.com/office/drawing/2014/main" id="{383A654F-FCB9-4066-AE34-E3333AD8D6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DB6A83F-28CA-4037-9D0B-7DDB6EFC0637}"/>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4155099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67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70EE-5A66-43A1-A87B-23EB176D0F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B045A-95E7-429C-94FC-0A9EECB1C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35C7C-29CF-457D-B994-2AFB0E353D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2EC5A7-E9AB-4A50-A7D1-A846E797F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DD145-A9B0-4A60-AC2A-DC9933CB7C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05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D175-4C40-468F-AF1D-031DAEF98D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862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60D7-28D6-4A44-9D56-2F69E3573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0D82C-5518-4423-AB4E-36CF3D73C7A0}"/>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4" name="Footer Placeholder 3">
            <a:extLst>
              <a:ext uri="{FF2B5EF4-FFF2-40B4-BE49-F238E27FC236}">
                <a16:creationId xmlns:a16="http://schemas.microsoft.com/office/drawing/2014/main" id="{377C1501-31FA-4FB0-8248-CA8645EB35D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12366EB-4B34-428E-84B2-42D376185DE7}"/>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4187038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D64F0-ED5D-41DB-8C88-7EE0B107A05E}"/>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3" name="Footer Placeholder 2">
            <a:extLst>
              <a:ext uri="{FF2B5EF4-FFF2-40B4-BE49-F238E27FC236}">
                <a16:creationId xmlns:a16="http://schemas.microsoft.com/office/drawing/2014/main" id="{442E28A3-B15C-4987-82D3-96774BC00AA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AEA8E2B-48D9-4711-A6D0-EC706AA65C9B}"/>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162315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C77B-D48D-4206-A23A-CB0A9CD57075}"/>
              </a:ext>
            </a:extLst>
          </p:cNvPr>
          <p:cNvSpPr>
            <a:spLocks noGrp="1"/>
          </p:cNvSpPr>
          <p:nvPr>
            <p:ph type="title"/>
          </p:nvPr>
        </p:nvSpPr>
        <p:spPr>
          <a:xfrm>
            <a:off x="831850" y="365848"/>
            <a:ext cx="10515600" cy="1902689"/>
          </a:xfrm>
        </p:spPr>
        <p:txBody>
          <a:bodyPr anchor="b">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8A9C04-5769-408F-994B-7DEFA3947412}"/>
              </a:ext>
            </a:extLst>
          </p:cNvPr>
          <p:cNvSpPr>
            <a:spLocks noGrp="1"/>
          </p:cNvSpPr>
          <p:nvPr>
            <p:ph type="body" idx="1"/>
          </p:nvPr>
        </p:nvSpPr>
        <p:spPr>
          <a:xfrm>
            <a:off x="831850" y="3106740"/>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02D88D81-C209-44CE-9CEA-9C479518387B}"/>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5" name="Footer Placeholder 4">
            <a:extLst>
              <a:ext uri="{FF2B5EF4-FFF2-40B4-BE49-F238E27FC236}">
                <a16:creationId xmlns:a16="http://schemas.microsoft.com/office/drawing/2014/main" id="{DAE04611-D436-43D8-A1C0-7127B9116F3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C023F51-E1F2-4F02-A262-E593287EE9A8}"/>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4260822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656C-BD5E-4849-AC4F-98C16E600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0BE4E-6AFE-460D-BE93-4EFE3C640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CC580-C7E3-4C09-B220-D7D5FFF43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EFB3A-7B28-4FE4-809C-5D83CB9F350C}"/>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6" name="Footer Placeholder 5">
            <a:extLst>
              <a:ext uri="{FF2B5EF4-FFF2-40B4-BE49-F238E27FC236}">
                <a16:creationId xmlns:a16="http://schemas.microsoft.com/office/drawing/2014/main" id="{584C54F4-717D-401C-BCD5-5368A7DCE56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F4D1F58-6307-40DB-A287-37EDC7FF8EFC}"/>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3067721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76A2-062B-41CF-BBD3-CCFD6D01B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E3B9B6-0CD6-4308-97E9-BD7874250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F2A746-BB07-4C49-8163-1F0F2FE02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D05F9-DE46-4BD5-8F2A-8BF0A695A9FF}"/>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6" name="Footer Placeholder 5">
            <a:extLst>
              <a:ext uri="{FF2B5EF4-FFF2-40B4-BE49-F238E27FC236}">
                <a16:creationId xmlns:a16="http://schemas.microsoft.com/office/drawing/2014/main" id="{D54F2E36-495D-4A9D-A9DE-27A78B1AA9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4DD412C-4BFB-4734-AA4A-E3037BB3FE50}"/>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293165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FADB-6EB3-4021-9CAE-5414B70CD5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D547C-6973-4543-9D68-950957FD9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A8AD0D-A990-4853-B8C4-1FC48D9861E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5D82334-6926-4070-9F48-9BA7236689B7}"/>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953376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6BF2D-3E57-43F8-BE79-30C7A4E7C3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4CADE1-9307-4570-B9C9-BF9D66F2A5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F31A1-353F-4B46-AAA1-DED8FD5558B6}"/>
              </a:ext>
            </a:extLst>
          </p:cNvPr>
          <p:cNvSpPr>
            <a:spLocks noGrp="1"/>
          </p:cNvSpPr>
          <p:nvPr>
            <p:ph type="dt" sz="half" idx="10"/>
          </p:nvPr>
        </p:nvSpPr>
        <p:spPr>
          <a:xfrm>
            <a:off x="838200" y="6356350"/>
            <a:ext cx="2743200" cy="365125"/>
          </a:xfrm>
          <a:prstGeom prst="rect">
            <a:avLst/>
          </a:prstGeom>
        </p:spPr>
        <p:txBody>
          <a:bodyPr/>
          <a:lstStyle/>
          <a:p>
            <a:fld id="{B61E120B-AB62-4DDE-AD72-C83E059EC34D}" type="datetimeFigureOut">
              <a:rPr lang="en-US" smtClean="0"/>
              <a:t>3/15/24</a:t>
            </a:fld>
            <a:endParaRPr lang="en-US" dirty="0"/>
          </a:p>
        </p:txBody>
      </p:sp>
      <p:sp>
        <p:nvSpPr>
          <p:cNvPr id="5" name="Footer Placeholder 4">
            <a:extLst>
              <a:ext uri="{FF2B5EF4-FFF2-40B4-BE49-F238E27FC236}">
                <a16:creationId xmlns:a16="http://schemas.microsoft.com/office/drawing/2014/main" id="{856EBBFE-DFE0-4B82-B385-DEA65B922E0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34B95B5-8260-471D-825E-67324783948E}"/>
              </a:ext>
            </a:extLst>
          </p:cNvPr>
          <p:cNvSpPr>
            <a:spLocks noGrp="1"/>
          </p:cNvSpPr>
          <p:nvPr>
            <p:ph type="sldNum" sz="quarter" idx="12"/>
          </p:nvPr>
        </p:nvSpPr>
        <p:spPr>
          <a:xfrm>
            <a:off x="8610600" y="6356350"/>
            <a:ext cx="2743200" cy="365125"/>
          </a:xfrm>
          <a:prstGeom prst="rect">
            <a:avLst/>
          </a:prstGeom>
        </p:spPr>
        <p:txBody>
          <a:bodyPr/>
          <a:lstStyle/>
          <a:p>
            <a:fld id="{401C9434-EDCF-4666-A553-F506FEF986D8}" type="slidenum">
              <a:rPr lang="en-US" smtClean="0"/>
              <a:t>‹#›</a:t>
            </a:fld>
            <a:endParaRPr lang="en-US" dirty="0"/>
          </a:p>
        </p:txBody>
      </p:sp>
    </p:spTree>
    <p:extLst>
      <p:ext uri="{BB962C8B-B14F-4D97-AF65-F5344CB8AC3E}">
        <p14:creationId xmlns:p14="http://schemas.microsoft.com/office/powerpoint/2010/main" val="811385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AF58-FC33-428B-980B-D187E435A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17C35-86B7-4FDD-9328-A997A3E80423}"/>
              </a:ext>
            </a:extLst>
          </p:cNvPr>
          <p:cNvSpPr>
            <a:spLocks noGrp="1"/>
          </p:cNvSpPr>
          <p:nvPr>
            <p:ph type="dt" sz="half" idx="10"/>
          </p:nvPr>
        </p:nvSpPr>
        <p:spPr>
          <a:xfrm>
            <a:off x="838200" y="6356350"/>
            <a:ext cx="2743200" cy="365125"/>
          </a:xfrm>
          <a:prstGeom prst="rect">
            <a:avLst/>
          </a:prstGeom>
        </p:spPr>
        <p:txBody>
          <a:bodyPr/>
          <a:lstStyle/>
          <a:p>
            <a:fld id="{D951F27F-98F9-A147-8986-34441C7B752D}" type="datetime1">
              <a:rPr lang="en-US" smtClean="0">
                <a:solidFill>
                  <a:prstClr val="black">
                    <a:tint val="75000"/>
                  </a:prstClr>
                </a:solidFill>
              </a:rPr>
              <a:pPr/>
              <a:t>3/15/24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430E2D9-A562-4EF9-B80B-F34EAEFE865B}"/>
              </a:ext>
            </a:extLst>
          </p:cNvPr>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25881CF-73CA-4F3E-9F74-C057E90383A7}"/>
              </a:ext>
            </a:extLst>
          </p:cNvPr>
          <p:cNvSpPr>
            <a:spLocks noGrp="1"/>
          </p:cNvSpPr>
          <p:nvPr>
            <p:ph type="sldNum" sz="quarter" idx="12"/>
          </p:nvPr>
        </p:nvSpPr>
        <p:spPr>
          <a:xfrm>
            <a:off x="8610600" y="6356350"/>
            <a:ext cx="2743200" cy="365125"/>
          </a:xfrm>
          <a:prstGeom prst="rect">
            <a:avLst/>
          </a:prstGeom>
        </p:spPr>
        <p:txBody>
          <a:bodyPr/>
          <a:lstStyle/>
          <a:p>
            <a:fld id="{9EC71654-96A5-4280-94F3-931C61A9F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201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F606-33DB-46A4-A853-9AE1924EC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39BF74-FD83-4D05-A976-9BA645777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D0D826-00CE-46CF-8AC2-CA168FA0AD2F}"/>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5" name="Footer Placeholder 4">
            <a:extLst>
              <a:ext uri="{FF2B5EF4-FFF2-40B4-BE49-F238E27FC236}">
                <a16:creationId xmlns:a16="http://schemas.microsoft.com/office/drawing/2014/main" id="{05DB8115-261D-4973-BBD8-22C58F50B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3C72B-C569-4C8F-B5F3-52A3F63E773D}"/>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3860113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B9CA-0E2C-4D16-8ED7-B56C6CEAC9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56095-5206-4E37-840E-FAAEF0ECA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391D7-DEAE-46DD-A9D9-FEE2FE633781}"/>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5" name="Footer Placeholder 4">
            <a:extLst>
              <a:ext uri="{FF2B5EF4-FFF2-40B4-BE49-F238E27FC236}">
                <a16:creationId xmlns:a16="http://schemas.microsoft.com/office/drawing/2014/main" id="{7868486F-8FC4-48FA-8B46-DE30C09602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FFEAC-5444-419E-89E4-B15665AF993D}"/>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2647073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A8FA-B876-4450-A0C7-DF3A917B0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6386AB-B774-4648-A8A0-1D9EA7CBC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F55D3B-8A14-4B32-8ADF-8565E0BEB292}"/>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5" name="Footer Placeholder 4">
            <a:extLst>
              <a:ext uri="{FF2B5EF4-FFF2-40B4-BE49-F238E27FC236}">
                <a16:creationId xmlns:a16="http://schemas.microsoft.com/office/drawing/2014/main" id="{E91B9C16-438B-40ED-91D8-0848008E7A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CB0724-1FC2-46EB-B11F-E4E7F44E913E}"/>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572821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C819-B04E-4774-B848-45F2A2DF9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552A3-E83F-4347-9022-3AB1D95E8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FB1BC-965D-4FC9-90EB-E3071A334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262397-15FF-446D-B72E-964E9F4095E4}"/>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6" name="Footer Placeholder 5">
            <a:extLst>
              <a:ext uri="{FF2B5EF4-FFF2-40B4-BE49-F238E27FC236}">
                <a16:creationId xmlns:a16="http://schemas.microsoft.com/office/drawing/2014/main" id="{A7128D92-C490-4F88-9A05-2C7047C04C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5E9839-0D86-443D-8D11-1B1D3321954F}"/>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1171036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11E1-8074-4AF8-98B9-EAA70D221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BD4B0-CD53-4073-B00B-75ED3D921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843C09-9CCE-46A9-9BDC-51FCD5FF86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1F52AA-C05B-4EBF-9F92-1E5CDE977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E1AC1-13C6-4601-9352-EAE1339EC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06E06-A88B-4EAB-BCE4-ED9CB15BF408}"/>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8" name="Footer Placeholder 7">
            <a:extLst>
              <a:ext uri="{FF2B5EF4-FFF2-40B4-BE49-F238E27FC236}">
                <a16:creationId xmlns:a16="http://schemas.microsoft.com/office/drawing/2014/main" id="{B93681D3-BA50-412C-A24D-9E5984E9729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7E0B5F-8275-4D12-A4C6-8DD65412BE69}"/>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198050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1D78-EA5C-4DE6-9BC4-9D1D2DF31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E0EB3-D3CF-4F3D-BB17-495DFB3D5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B1AF1-DB31-4067-9222-5E3A1D61B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8A469-3110-4B38-9246-9B4DB519FD86}"/>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6" name="Footer Placeholder 5">
            <a:extLst>
              <a:ext uri="{FF2B5EF4-FFF2-40B4-BE49-F238E27FC236}">
                <a16:creationId xmlns:a16="http://schemas.microsoft.com/office/drawing/2014/main" id="{51A3EA04-1BB7-44EF-A68A-6ED4275DE2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6460C42-A055-4F3E-B5F9-1C2364760CD1}"/>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2929052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08C3-28AD-4F5E-B0D4-35FADA416E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1E79E-CE31-4996-9EC9-C4A97DC25574}"/>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4" name="Footer Placeholder 3">
            <a:extLst>
              <a:ext uri="{FF2B5EF4-FFF2-40B4-BE49-F238E27FC236}">
                <a16:creationId xmlns:a16="http://schemas.microsoft.com/office/drawing/2014/main" id="{CDD795B7-E371-42C6-936C-4BCF0E8FA8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A1CBF30-82CE-496B-8B0A-2F6507A2EC0F}"/>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2837785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702D9-B07C-44CD-AC48-FB58541AA1F9}"/>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3" name="Footer Placeholder 2">
            <a:extLst>
              <a:ext uri="{FF2B5EF4-FFF2-40B4-BE49-F238E27FC236}">
                <a16:creationId xmlns:a16="http://schemas.microsoft.com/office/drawing/2014/main" id="{87A00AB3-B76B-44B7-979F-1956E5DEAA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DC3879-9467-4CA7-B5A5-F1A735CA03B5}"/>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3900913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C513-5F46-4430-A5B7-99A9FE1A4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98B895-AB82-4EEC-B3BA-B2884072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6EA74-5F16-4100-AEFC-229E21830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ACC87-079E-4C0A-AB4F-2B94E7EDCD27}"/>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6" name="Footer Placeholder 5">
            <a:extLst>
              <a:ext uri="{FF2B5EF4-FFF2-40B4-BE49-F238E27FC236}">
                <a16:creationId xmlns:a16="http://schemas.microsoft.com/office/drawing/2014/main" id="{8D05D257-504E-4D1A-9B7B-C20384CA0C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10DAF0-04FF-4E4E-B308-01B6D5466AF5}"/>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2522301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264F-A8C1-4254-82D1-7FCED1388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FD0C4-F949-4F13-A1C2-49E478089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1B9DAEB-826D-42C0-AFD2-247626C6C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7421A-907B-4A29-8862-720F19385ECD}"/>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6" name="Footer Placeholder 5">
            <a:extLst>
              <a:ext uri="{FF2B5EF4-FFF2-40B4-BE49-F238E27FC236}">
                <a16:creationId xmlns:a16="http://schemas.microsoft.com/office/drawing/2014/main" id="{16685574-C62F-4F2D-A081-4AB0E6AA77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30D7D-5729-4F76-B15B-5F9BCCD709A3}"/>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1126579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DCB6-2BB0-4D89-855F-46FDE1CF7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13FE08-1530-4BF7-AC87-FA22FB10D7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651C9-D873-4A30-B196-9DDE71EADA59}"/>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5" name="Footer Placeholder 4">
            <a:extLst>
              <a:ext uri="{FF2B5EF4-FFF2-40B4-BE49-F238E27FC236}">
                <a16:creationId xmlns:a16="http://schemas.microsoft.com/office/drawing/2014/main" id="{3A28F557-1FCD-45BD-9DAF-258C7BDE76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8117F0-60AB-4DD7-93DD-FBBCC3B123EC}"/>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3813444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D2816-63FF-44CE-ACD9-7C4B6896B6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56BB2C-E11B-41A5-8D9A-05C422294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AE310-2F7D-43A1-841D-70183D40BD98}"/>
              </a:ext>
            </a:extLst>
          </p:cNvPr>
          <p:cNvSpPr>
            <a:spLocks noGrp="1"/>
          </p:cNvSpPr>
          <p:nvPr>
            <p:ph type="dt" sz="half" idx="10"/>
          </p:nvPr>
        </p:nvSpPr>
        <p:spPr/>
        <p:txBody>
          <a:bodyPr/>
          <a:lstStyle/>
          <a:p>
            <a:fld id="{AE73BA37-3DA1-42E7-844E-61A8587732F6}" type="datetimeFigureOut">
              <a:rPr lang="en-US" smtClean="0"/>
              <a:t>3/15/24</a:t>
            </a:fld>
            <a:endParaRPr lang="en-US" dirty="0"/>
          </a:p>
        </p:txBody>
      </p:sp>
      <p:sp>
        <p:nvSpPr>
          <p:cNvPr id="5" name="Footer Placeholder 4">
            <a:extLst>
              <a:ext uri="{FF2B5EF4-FFF2-40B4-BE49-F238E27FC236}">
                <a16:creationId xmlns:a16="http://schemas.microsoft.com/office/drawing/2014/main" id="{A270ED70-B671-4105-8F53-478CB021A2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1803F8-4363-414F-B72E-73922E5947E0}"/>
              </a:ext>
            </a:extLst>
          </p:cNvPr>
          <p:cNvSpPr>
            <a:spLocks noGrp="1"/>
          </p:cNvSpPr>
          <p:nvPr>
            <p:ph type="sldNum" sz="quarter" idx="12"/>
          </p:nvPr>
        </p:nvSpPr>
        <p:spPr/>
        <p:txBody>
          <a:bodyPr/>
          <a:lstStyle/>
          <a:p>
            <a:fld id="{5E75D81D-78C1-4E20-BD5A-C5861261B1A0}" type="slidenum">
              <a:rPr lang="en-US" smtClean="0"/>
              <a:t>‹#›</a:t>
            </a:fld>
            <a:endParaRPr lang="en-US" dirty="0"/>
          </a:p>
        </p:txBody>
      </p:sp>
    </p:spTree>
    <p:extLst>
      <p:ext uri="{BB962C8B-B14F-4D97-AF65-F5344CB8AC3E}">
        <p14:creationId xmlns:p14="http://schemas.microsoft.com/office/powerpoint/2010/main" val="338641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F2A9-2E71-4152-A8F8-D91E9E2DE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F88B6C-3E7F-44B8-A9AA-CB443C57E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266E53-F23A-4A52-94AB-599E6A59B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75734-4DC7-498E-96D0-71C5F628D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F8F41B-FA77-4F56-93EE-1774CD8F85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261D0-12B7-412B-8DBA-42741B2C5E5B}"/>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8" name="Footer Placeholder 7">
            <a:extLst>
              <a:ext uri="{FF2B5EF4-FFF2-40B4-BE49-F238E27FC236}">
                <a16:creationId xmlns:a16="http://schemas.microsoft.com/office/drawing/2014/main" id="{B7FC0135-ABB0-45D3-9852-8FFD62F2AEE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32B3424-5B08-4E06-B703-1510B0E19B8D}"/>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416178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7A76-4541-4F9E-94BB-879B0538F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E4DAAC-FEC3-4BDF-8159-875621E6B77F}"/>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4" name="Footer Placeholder 3">
            <a:extLst>
              <a:ext uri="{FF2B5EF4-FFF2-40B4-BE49-F238E27FC236}">
                <a16:creationId xmlns:a16="http://schemas.microsoft.com/office/drawing/2014/main" id="{B1302C67-FD3B-4FDB-BB4B-6EC2DC8BF6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7B99D90-B3F8-48B9-BD05-AEF669C06B17}"/>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86568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3E868-3FB0-4CC5-8569-AE9FD74F753C}"/>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3" name="Footer Placeholder 2">
            <a:extLst>
              <a:ext uri="{FF2B5EF4-FFF2-40B4-BE49-F238E27FC236}">
                <a16:creationId xmlns:a16="http://schemas.microsoft.com/office/drawing/2014/main" id="{06DF672F-CF9E-4D65-9607-C1CA417EA44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C7D07A-431A-448A-97EC-C7A9719C32AF}"/>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197508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CE37-61E4-48EA-9343-BFDC9E3E7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58AD8-BDF7-43AA-A67D-934B72B30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7A7305-5398-4B79-9CD6-C86CDE71C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BC42F-7E26-4437-B03A-980E1F24FE60}"/>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6" name="Footer Placeholder 5">
            <a:extLst>
              <a:ext uri="{FF2B5EF4-FFF2-40B4-BE49-F238E27FC236}">
                <a16:creationId xmlns:a16="http://schemas.microsoft.com/office/drawing/2014/main" id="{A8C880D0-11C2-41DE-901E-E865D5BF104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9F55B1E-1742-4838-B478-0E1E68407881}"/>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192486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A0B6-6FF2-45C3-BD62-CEDCB6A40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5281F7-FE01-4516-B511-A6B9CF8C9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8ACA0FF-B673-4A87-95EF-5A9378A8C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28E5C-3AAA-4E28-A824-7599CBA2CD12}"/>
              </a:ext>
            </a:extLst>
          </p:cNvPr>
          <p:cNvSpPr>
            <a:spLocks noGrp="1"/>
          </p:cNvSpPr>
          <p:nvPr>
            <p:ph type="dt" sz="half" idx="10"/>
          </p:nvPr>
        </p:nvSpPr>
        <p:spPr>
          <a:xfrm>
            <a:off x="838200" y="6356350"/>
            <a:ext cx="2743200" cy="365125"/>
          </a:xfrm>
          <a:prstGeom prst="rect">
            <a:avLst/>
          </a:prstGeom>
        </p:spPr>
        <p:txBody>
          <a:bodyPr/>
          <a:lstStyle/>
          <a:p>
            <a:fld id="{24A9C868-3A27-4459-99AC-0522BE78A463}" type="datetimeFigureOut">
              <a:rPr lang="en-US" smtClean="0"/>
              <a:t>3/15/24</a:t>
            </a:fld>
            <a:endParaRPr lang="en-US" dirty="0"/>
          </a:p>
        </p:txBody>
      </p:sp>
      <p:sp>
        <p:nvSpPr>
          <p:cNvPr id="6" name="Footer Placeholder 5">
            <a:extLst>
              <a:ext uri="{FF2B5EF4-FFF2-40B4-BE49-F238E27FC236}">
                <a16:creationId xmlns:a16="http://schemas.microsoft.com/office/drawing/2014/main" id="{299CFA1A-E6EB-4ACB-B00E-E36FAC8B34B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2E249E9-9FA6-40A3-B4EA-81139B9C4832}"/>
              </a:ext>
            </a:extLst>
          </p:cNvPr>
          <p:cNvSpPr>
            <a:spLocks noGrp="1"/>
          </p:cNvSpPr>
          <p:nvPr>
            <p:ph type="sldNum" sz="quarter" idx="12"/>
          </p:nvPr>
        </p:nvSpPr>
        <p:spPr>
          <a:xfrm>
            <a:off x="8610600" y="6356350"/>
            <a:ext cx="2743200" cy="365125"/>
          </a:xfrm>
          <a:prstGeom prst="rect">
            <a:avLst/>
          </a:prstGeom>
        </p:spPr>
        <p:txBody>
          <a:bodyPr/>
          <a:lstStyle/>
          <a:p>
            <a:fld id="{C0086FFA-8D5A-4D44-8BEA-C62811A5F1A5}" type="slidenum">
              <a:rPr lang="en-US" smtClean="0"/>
              <a:t>‹#›</a:t>
            </a:fld>
            <a:endParaRPr lang="en-US" dirty="0"/>
          </a:p>
        </p:txBody>
      </p:sp>
    </p:spTree>
    <p:extLst>
      <p:ext uri="{BB962C8B-B14F-4D97-AF65-F5344CB8AC3E}">
        <p14:creationId xmlns:p14="http://schemas.microsoft.com/office/powerpoint/2010/main" val="33343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6EC86-767F-4BA8-ABDD-A594B7CB6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3A1D65-9916-42D9-8262-ED086244FCB4}"/>
              </a:ext>
            </a:extLst>
          </p:cNvPr>
          <p:cNvSpPr>
            <a:spLocks noGrp="1"/>
          </p:cNvSpPr>
          <p:nvPr>
            <p:ph type="body" idx="1"/>
          </p:nvPr>
        </p:nvSpPr>
        <p:spPr>
          <a:xfrm>
            <a:off x="838200" y="1825625"/>
            <a:ext cx="10515600" cy="37560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Logo, company name&#10;&#10;Description automatically generated">
            <a:extLst>
              <a:ext uri="{FF2B5EF4-FFF2-40B4-BE49-F238E27FC236}">
                <a16:creationId xmlns:a16="http://schemas.microsoft.com/office/drawing/2014/main" id="{A3111322-514E-461F-A240-46790E206E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43016" y="6134876"/>
            <a:ext cx="1332520" cy="499696"/>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D7E5AF4-E624-CA09-E962-6D0039996A87}"/>
              </a:ext>
            </a:extLst>
          </p:cNvPr>
          <p:cNvPicPr>
            <a:picLocks noChangeAspect="1"/>
          </p:cNvPicPr>
          <p:nvPr userDrawn="1"/>
        </p:nvPicPr>
        <p:blipFill>
          <a:blip r:embed="rId13"/>
          <a:stretch>
            <a:fillRect/>
          </a:stretch>
        </p:blipFill>
        <p:spPr>
          <a:xfrm>
            <a:off x="216464" y="6137312"/>
            <a:ext cx="1552375" cy="571274"/>
          </a:xfrm>
          <a:prstGeom prst="rect">
            <a:avLst/>
          </a:prstGeom>
        </p:spPr>
      </p:pic>
    </p:spTree>
    <p:extLst>
      <p:ext uri="{BB962C8B-B14F-4D97-AF65-F5344CB8AC3E}">
        <p14:creationId xmlns:p14="http://schemas.microsoft.com/office/powerpoint/2010/main" val="146994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i="0" kern="1200" baseline="0">
          <a:solidFill>
            <a:srgbClr val="0067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79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4FE91-27A3-4A09-8054-D7420D0A0E66}"/>
              </a:ext>
            </a:extLst>
          </p:cNvPr>
          <p:cNvSpPr>
            <a:spLocks noGrp="1"/>
          </p:cNvSpPr>
          <p:nvPr>
            <p:ph type="title"/>
          </p:nvPr>
        </p:nvSpPr>
        <p:spPr>
          <a:xfrm>
            <a:off x="1688870" y="351271"/>
            <a:ext cx="97965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3DED669-053B-4387-B4E1-917DDED59C17}"/>
              </a:ext>
            </a:extLst>
          </p:cNvPr>
          <p:cNvSpPr>
            <a:spLocks noGrp="1"/>
          </p:cNvSpPr>
          <p:nvPr>
            <p:ph type="body" idx="1"/>
          </p:nvPr>
        </p:nvSpPr>
        <p:spPr>
          <a:xfrm>
            <a:off x="1688869" y="1812876"/>
            <a:ext cx="9796549" cy="3784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8553C1D-7A40-4910-8361-13B320EBEBEC}"/>
              </a:ext>
            </a:extLst>
          </p:cNvPr>
          <p:cNvSpPr txBox="1"/>
          <p:nvPr userDrawn="1"/>
        </p:nvSpPr>
        <p:spPr>
          <a:xfrm>
            <a:off x="0" y="0"/>
            <a:ext cx="1188720" cy="68580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D5AF6B9-F015-4F91-B90D-5EA381CC25BC}"/>
              </a:ext>
            </a:extLst>
          </p:cNvPr>
          <p:cNvSpPr txBox="1"/>
          <p:nvPr userDrawn="1"/>
        </p:nvSpPr>
        <p:spPr>
          <a:xfrm>
            <a:off x="1032164" y="5669280"/>
            <a:ext cx="11159836" cy="1188720"/>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0F975CE5-4E20-4CDE-BFC7-D2AEB76AB112}"/>
              </a:ext>
            </a:extLst>
          </p:cNvPr>
          <p:cNvPicPr>
            <a:picLocks noChangeAspect="1"/>
          </p:cNvPicPr>
          <p:nvPr userDrawn="1"/>
        </p:nvPicPr>
        <p:blipFill>
          <a:blip r:embed="rId13"/>
          <a:stretch>
            <a:fillRect/>
          </a:stretch>
        </p:blipFill>
        <p:spPr>
          <a:xfrm>
            <a:off x="318443" y="5776830"/>
            <a:ext cx="2383743" cy="896190"/>
          </a:xfrm>
          <a:prstGeom prst="rect">
            <a:avLst/>
          </a:prstGeom>
        </p:spPr>
      </p:pic>
    </p:spTree>
    <p:extLst>
      <p:ext uri="{BB962C8B-B14F-4D97-AF65-F5344CB8AC3E}">
        <p14:creationId xmlns:p14="http://schemas.microsoft.com/office/powerpoint/2010/main" val="1049373461"/>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l" defTabSz="914400" rtl="0" eaLnBrk="1" latinLnBrk="0" hangingPunct="1">
        <a:lnSpc>
          <a:spcPct val="90000"/>
        </a:lnSpc>
        <a:spcBef>
          <a:spcPct val="0"/>
        </a:spcBef>
        <a:buNone/>
        <a:defRPr sz="4400" b="1" kern="1200">
          <a:solidFill>
            <a:schemeClr val="bg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79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3C971-1909-4D1D-8E8D-B8FA774EA0EB}"/>
              </a:ext>
            </a:extLst>
          </p:cNvPr>
          <p:cNvSpPr>
            <a:spLocks noGrp="1"/>
          </p:cNvSpPr>
          <p:nvPr>
            <p:ph type="title"/>
          </p:nvPr>
        </p:nvSpPr>
        <p:spPr>
          <a:xfrm>
            <a:off x="838200" y="3758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08A2D5-9461-43A1-ABE5-CCFD1847EE0C}"/>
              </a:ext>
            </a:extLst>
          </p:cNvPr>
          <p:cNvSpPr>
            <a:spLocks noGrp="1"/>
          </p:cNvSpPr>
          <p:nvPr>
            <p:ph type="body" idx="1"/>
          </p:nvPr>
        </p:nvSpPr>
        <p:spPr>
          <a:xfrm>
            <a:off x="838200" y="1891290"/>
            <a:ext cx="10515600" cy="33180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0D01A17-1C1B-417E-B072-BB56A4997583}"/>
              </a:ext>
            </a:extLst>
          </p:cNvPr>
          <p:cNvSpPr txBox="1"/>
          <p:nvPr userDrawn="1"/>
        </p:nvSpPr>
        <p:spPr>
          <a:xfrm>
            <a:off x="0" y="5577840"/>
            <a:ext cx="12192000" cy="1280160"/>
          </a:xfrm>
          <a:prstGeom prst="rect">
            <a:avLst/>
          </a:prstGeom>
          <a:solidFill>
            <a:schemeClr val="tx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7D915D56-1899-4401-A68B-595273CEFB98}"/>
              </a:ext>
            </a:extLst>
          </p:cNvPr>
          <p:cNvPicPr>
            <a:picLocks noChangeAspect="1"/>
          </p:cNvPicPr>
          <p:nvPr userDrawn="1"/>
        </p:nvPicPr>
        <p:blipFill>
          <a:blip r:embed="rId14"/>
          <a:stretch>
            <a:fillRect/>
          </a:stretch>
        </p:blipFill>
        <p:spPr>
          <a:xfrm>
            <a:off x="325581" y="5769825"/>
            <a:ext cx="2383743" cy="896190"/>
          </a:xfrm>
          <a:prstGeom prst="rect">
            <a:avLst/>
          </a:prstGeom>
        </p:spPr>
      </p:pic>
    </p:spTree>
    <p:extLst>
      <p:ext uri="{BB962C8B-B14F-4D97-AF65-F5344CB8AC3E}">
        <p14:creationId xmlns:p14="http://schemas.microsoft.com/office/powerpoint/2010/main" val="30275325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b="1"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8900886"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7" name="Picture 6">
            <a:extLst>
              <a:ext uri="{FF2B5EF4-FFF2-40B4-BE49-F238E27FC236}">
                <a16:creationId xmlns:a16="http://schemas.microsoft.com/office/drawing/2014/main" id="{C5BC9DB9-1DAB-4C59-9822-6AF38B1AC441}"/>
              </a:ext>
            </a:extLst>
          </p:cNvPr>
          <p:cNvPicPr>
            <a:picLocks noChangeAspect="1"/>
          </p:cNvPicPr>
          <p:nvPr userDrawn="1"/>
        </p:nvPicPr>
        <p:blipFill>
          <a:blip r:embed="rId3"/>
          <a:stretch>
            <a:fillRect/>
          </a:stretch>
        </p:blipFill>
        <p:spPr>
          <a:xfrm>
            <a:off x="9808257" y="579811"/>
            <a:ext cx="2383743" cy="896190"/>
          </a:xfrm>
          <a:prstGeom prst="rect">
            <a:avLst/>
          </a:prstGeom>
        </p:spPr>
      </p:pic>
    </p:spTree>
    <p:extLst>
      <p:ext uri="{BB962C8B-B14F-4D97-AF65-F5344CB8AC3E}">
        <p14:creationId xmlns:p14="http://schemas.microsoft.com/office/powerpoint/2010/main" val="3643797126"/>
      </p:ext>
    </p:extLst>
  </p:cSld>
  <p:clrMap bg1="lt1" tx1="dk1" bg2="lt2" tx2="dk2" accent1="accent1" accent2="accent2" accent3="accent3" accent4="accent4" accent5="accent5" accent6="accent6" hlink="hlink" folHlink="folHlink"/>
  <p:sldLayoutIdLst>
    <p:sldLayoutId id="214748423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A4126-16B3-4544-BAC0-F970C6129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C3151-CE5B-4C0A-8D20-E06CFE1C8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A0874-40AA-4D9F-AD7C-30649D2B3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BA37-3DA1-42E7-844E-61A8587732F6}" type="datetimeFigureOut">
              <a:rPr lang="en-US" smtClean="0"/>
              <a:t>3/15/24</a:t>
            </a:fld>
            <a:endParaRPr lang="en-US" dirty="0"/>
          </a:p>
        </p:txBody>
      </p:sp>
      <p:sp>
        <p:nvSpPr>
          <p:cNvPr id="5" name="Footer Placeholder 4">
            <a:extLst>
              <a:ext uri="{FF2B5EF4-FFF2-40B4-BE49-F238E27FC236}">
                <a16:creationId xmlns:a16="http://schemas.microsoft.com/office/drawing/2014/main" id="{3E8B1200-3FA8-45E9-8CA3-F5405888D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036B96-8767-4123-8F0E-C5DCC3D4F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5D81D-78C1-4E20-BD5A-C5861261B1A0}" type="slidenum">
              <a:rPr lang="en-US" smtClean="0"/>
              <a:t>‹#›</a:t>
            </a:fld>
            <a:endParaRPr lang="en-US" dirty="0"/>
          </a:p>
        </p:txBody>
      </p:sp>
    </p:spTree>
    <p:extLst>
      <p:ext uri="{BB962C8B-B14F-4D97-AF65-F5344CB8AC3E}">
        <p14:creationId xmlns:p14="http://schemas.microsoft.com/office/powerpoint/2010/main" val="335895006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sy pedestrian crossing">
            <a:extLst>
              <a:ext uri="{FF2B5EF4-FFF2-40B4-BE49-F238E27FC236}">
                <a16:creationId xmlns:a16="http://schemas.microsoft.com/office/drawing/2014/main" id="{80D308C4-AC5B-820C-69E5-75844F826A97}"/>
              </a:ext>
            </a:extLst>
          </p:cNvPr>
          <p:cNvPicPr>
            <a:picLocks noChangeAspect="1"/>
          </p:cNvPicPr>
          <p:nvPr/>
        </p:nvPicPr>
        <p:blipFill rotWithShape="1">
          <a:blip r:embed="rId3">
            <a:alphaModFix amt="20000"/>
          </a:blip>
          <a:srcRect t="7863" r="-1" b="7863"/>
          <a:stretch/>
        </p:blipFill>
        <p:spPr>
          <a:xfrm>
            <a:off x="20" y="10"/>
            <a:ext cx="12188932" cy="6856614"/>
          </a:xfrm>
          <a:prstGeom prst="rect">
            <a:avLst/>
          </a:prstGeom>
        </p:spPr>
      </p:pic>
      <p:sp>
        <p:nvSpPr>
          <p:cNvPr id="2" name="Title 1">
            <a:extLst>
              <a:ext uri="{FF2B5EF4-FFF2-40B4-BE49-F238E27FC236}">
                <a16:creationId xmlns:a16="http://schemas.microsoft.com/office/drawing/2014/main" id="{D91D6E2A-268E-4793-A850-E07BB3474E3C}"/>
              </a:ext>
            </a:extLst>
          </p:cNvPr>
          <p:cNvSpPr>
            <a:spLocks noGrp="1"/>
          </p:cNvSpPr>
          <p:nvPr>
            <p:ph type="ctrTitle"/>
          </p:nvPr>
        </p:nvSpPr>
        <p:spPr>
          <a:xfrm>
            <a:off x="869429" y="370792"/>
            <a:ext cx="10598045" cy="2297457"/>
          </a:xfrm>
        </p:spPr>
        <p:txBody>
          <a:bodyPr>
            <a:normAutofit/>
          </a:bodyPr>
          <a:lstStyle/>
          <a:p>
            <a:pPr>
              <a:lnSpc>
                <a:spcPct val="100000"/>
              </a:lnSpc>
              <a:spcAft>
                <a:spcPts val="1200"/>
              </a:spcAft>
            </a:pPr>
            <a:r>
              <a:rPr lang="en-US" sz="4000" dirty="0">
                <a:latin typeface="Calibri" panose="020F0502020204030204" pitchFamily="34" charset="0"/>
                <a:ea typeface="Calibri" panose="020F0502020204030204" pitchFamily="34" charset="0"/>
                <a:cs typeface="Calibri" panose="020F0502020204030204" pitchFamily="34" charset="0"/>
              </a:rPr>
              <a:t>National Operations Center of Excellence</a:t>
            </a:r>
            <a:br>
              <a:rPr lang="en-US" sz="7200" dirty="0">
                <a:latin typeface="Calibri" panose="020F0502020204030204" pitchFamily="34" charset="0"/>
                <a:ea typeface="Calibri" panose="020F0502020204030204" pitchFamily="34" charset="0"/>
                <a:cs typeface="Calibri" panose="020F0502020204030204" pitchFamily="34" charset="0"/>
              </a:rPr>
            </a:br>
            <a:r>
              <a:rPr lang="en-US" sz="7200" dirty="0">
                <a:latin typeface="Calibri" panose="020F0502020204030204" pitchFamily="34" charset="0"/>
                <a:ea typeface="Calibri" panose="020F0502020204030204" pitchFamily="34" charset="0"/>
                <a:cs typeface="Calibri" panose="020F0502020204030204" pitchFamily="34" charset="0"/>
              </a:rPr>
              <a:t>2023 TSMO Virtual Summit</a:t>
            </a:r>
          </a:p>
        </p:txBody>
      </p:sp>
      <p:sp>
        <p:nvSpPr>
          <p:cNvPr id="3" name="Subtitle 2">
            <a:extLst>
              <a:ext uri="{FF2B5EF4-FFF2-40B4-BE49-F238E27FC236}">
                <a16:creationId xmlns:a16="http://schemas.microsoft.com/office/drawing/2014/main" id="{A7EFC8B2-DA9E-4EAB-AC26-D87F0AB7421A}"/>
              </a:ext>
            </a:extLst>
          </p:cNvPr>
          <p:cNvSpPr>
            <a:spLocks noGrp="1"/>
          </p:cNvSpPr>
          <p:nvPr>
            <p:ph type="subTitle" idx="1"/>
          </p:nvPr>
        </p:nvSpPr>
        <p:spPr>
          <a:xfrm>
            <a:off x="1524000" y="3514724"/>
            <a:ext cx="9144000" cy="3057525"/>
          </a:xfrm>
        </p:spPr>
        <p:txBody>
          <a:bodyPr>
            <a:normAutofit/>
          </a:bodyPr>
          <a:lstStyle/>
          <a:p>
            <a:r>
              <a:rPr lang="en-US" sz="3200" dirty="0"/>
              <a:t>Overview and Highlights</a:t>
            </a:r>
          </a:p>
          <a:p>
            <a:endParaRPr lang="en-US" dirty="0"/>
          </a:p>
          <a:p>
            <a:endParaRPr lang="en-US" sz="1600" dirty="0"/>
          </a:p>
          <a:p>
            <a:endParaRPr lang="en-US" sz="1600" dirty="0"/>
          </a:p>
          <a:p>
            <a:r>
              <a:rPr lang="en-US" sz="2000" dirty="0"/>
              <a:t>November 2023</a:t>
            </a:r>
          </a:p>
        </p:txBody>
      </p:sp>
    </p:spTree>
    <p:extLst>
      <p:ext uri="{BB962C8B-B14F-4D97-AF65-F5344CB8AC3E}">
        <p14:creationId xmlns:p14="http://schemas.microsoft.com/office/powerpoint/2010/main" val="202917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9D2B-B11F-C877-1A72-3E204FBF13BA}"/>
              </a:ext>
            </a:extLst>
          </p:cNvPr>
          <p:cNvSpPr>
            <a:spLocks noGrp="1"/>
          </p:cNvSpPr>
          <p:nvPr>
            <p:ph type="title"/>
          </p:nvPr>
        </p:nvSpPr>
        <p:spPr>
          <a:xfrm>
            <a:off x="838200" y="365125"/>
            <a:ext cx="10515600" cy="911225"/>
          </a:xfrm>
        </p:spPr>
        <p:txBody>
          <a:bodyPr/>
          <a:lstStyle/>
          <a:p>
            <a:r>
              <a:rPr lang="en-US" dirty="0"/>
              <a:t>Organization</a:t>
            </a:r>
          </a:p>
        </p:txBody>
      </p:sp>
      <p:sp>
        <p:nvSpPr>
          <p:cNvPr id="6" name="Content Placeholder 5">
            <a:extLst>
              <a:ext uri="{FF2B5EF4-FFF2-40B4-BE49-F238E27FC236}">
                <a16:creationId xmlns:a16="http://schemas.microsoft.com/office/drawing/2014/main" id="{51333A45-B503-3165-BDD9-1AC74E0643F4}"/>
              </a:ext>
            </a:extLst>
          </p:cNvPr>
          <p:cNvSpPr>
            <a:spLocks noGrp="1"/>
          </p:cNvSpPr>
          <p:nvPr>
            <p:ph idx="1"/>
          </p:nvPr>
        </p:nvSpPr>
        <p:spPr>
          <a:xfrm>
            <a:off x="838200" y="1549021"/>
            <a:ext cx="7089028" cy="4827716"/>
          </a:xfrm>
        </p:spPr>
        <p:txBody>
          <a:bodyPr>
            <a:noAutofit/>
          </a:bodyPr>
          <a:lstStyle/>
          <a:p>
            <a:pPr>
              <a:lnSpc>
                <a:spcPct val="100000"/>
              </a:lnSpc>
              <a:spcBef>
                <a:spcPts val="0"/>
              </a:spcBef>
              <a:spcAft>
                <a:spcPts val="600"/>
              </a:spcAft>
            </a:pPr>
            <a:r>
              <a:rPr lang="en-US" sz="2400" dirty="0"/>
              <a:t>Agency organizational positions vary.</a:t>
            </a:r>
          </a:p>
          <a:p>
            <a:pPr>
              <a:lnSpc>
                <a:spcPct val="100000"/>
              </a:lnSpc>
              <a:spcBef>
                <a:spcPts val="0"/>
              </a:spcBef>
              <a:spcAft>
                <a:spcPts val="600"/>
              </a:spcAft>
            </a:pPr>
            <a:r>
              <a:rPr lang="en-US" sz="2400" dirty="0"/>
              <a:t>MPOs play a crucial role in regional plans, requiring different skill sets and with a focus on executive support.</a:t>
            </a:r>
          </a:p>
          <a:p>
            <a:pPr>
              <a:lnSpc>
                <a:spcPct val="100000"/>
              </a:lnSpc>
              <a:spcBef>
                <a:spcPts val="0"/>
              </a:spcBef>
              <a:spcAft>
                <a:spcPts val="600"/>
              </a:spcAft>
            </a:pPr>
            <a:r>
              <a:rPr lang="en-US" sz="2400" dirty="0"/>
              <a:t>Key performance indicators for TSMO include TIM, time to respond, detection, and travel time reliability.</a:t>
            </a:r>
          </a:p>
          <a:p>
            <a:pPr>
              <a:lnSpc>
                <a:spcPct val="100000"/>
              </a:lnSpc>
              <a:spcBef>
                <a:spcPts val="0"/>
              </a:spcBef>
              <a:spcAft>
                <a:spcPts val="600"/>
              </a:spcAft>
            </a:pPr>
            <a:r>
              <a:rPr lang="en-US" sz="2400" dirty="0"/>
              <a:t>Essential TSMO workforce skills include curiosity, positive activity demonstration, and showcasing value in emergencies.</a:t>
            </a:r>
          </a:p>
          <a:p>
            <a:pPr>
              <a:lnSpc>
                <a:spcPct val="100000"/>
              </a:lnSpc>
              <a:spcBef>
                <a:spcPts val="0"/>
              </a:spcBef>
              <a:spcAft>
                <a:spcPts val="600"/>
              </a:spcAft>
            </a:pPr>
            <a:r>
              <a:rPr lang="en-US" sz="2400" dirty="0"/>
              <a:t>Leadership support is critical.</a:t>
            </a:r>
          </a:p>
        </p:txBody>
      </p:sp>
      <p:sp>
        <p:nvSpPr>
          <p:cNvPr id="3" name="TextBox 2">
            <a:extLst>
              <a:ext uri="{FF2B5EF4-FFF2-40B4-BE49-F238E27FC236}">
                <a16:creationId xmlns:a16="http://schemas.microsoft.com/office/drawing/2014/main" id="{A7822CB3-0146-6DCE-47F3-0A5B290664A9}"/>
              </a:ext>
            </a:extLst>
          </p:cNvPr>
          <p:cNvSpPr txBox="1"/>
          <p:nvPr/>
        </p:nvSpPr>
        <p:spPr>
          <a:xfrm>
            <a:off x="8240803" y="1690688"/>
            <a:ext cx="3786449" cy="1831271"/>
          </a:xfrm>
          <a:prstGeom prst="rect">
            <a:avLst/>
          </a:prstGeom>
          <a:noFill/>
        </p:spPr>
        <p:txBody>
          <a:bodyPr wrap="square">
            <a:spAutoFit/>
          </a:bodyPr>
          <a:lstStyle/>
          <a:p>
            <a:pPr>
              <a:spcAft>
                <a:spcPts val="600"/>
              </a:spcAft>
            </a:pPr>
            <a:r>
              <a:rPr lang="en-US" dirty="0"/>
              <a:t>Make sure your internal team has the resources they need to do their job – but also the coordination of that group with everyone else throughout the department. </a:t>
            </a:r>
          </a:p>
          <a:p>
            <a:pPr>
              <a:spcAft>
                <a:spcPts val="600"/>
              </a:spcAft>
            </a:pPr>
            <a:r>
              <a:rPr lang="en-US" i="1" dirty="0"/>
              <a:t>Nicole </a:t>
            </a:r>
            <a:r>
              <a:rPr lang="en-US" i="1" dirty="0" err="1"/>
              <a:t>Majeski</a:t>
            </a:r>
            <a:r>
              <a:rPr lang="en-US" i="1" dirty="0"/>
              <a:t> (DE DOT)</a:t>
            </a:r>
          </a:p>
        </p:txBody>
      </p:sp>
      <p:sp>
        <p:nvSpPr>
          <p:cNvPr id="4" name="TextBox 3">
            <a:extLst>
              <a:ext uri="{FF2B5EF4-FFF2-40B4-BE49-F238E27FC236}">
                <a16:creationId xmlns:a16="http://schemas.microsoft.com/office/drawing/2014/main" id="{DFEFFE55-478E-DB2E-926D-743C08D8EC6F}"/>
              </a:ext>
            </a:extLst>
          </p:cNvPr>
          <p:cNvSpPr txBox="1"/>
          <p:nvPr/>
        </p:nvSpPr>
        <p:spPr>
          <a:xfrm>
            <a:off x="8240803" y="4330902"/>
            <a:ext cx="3786449" cy="1000274"/>
          </a:xfrm>
          <a:prstGeom prst="rect">
            <a:avLst/>
          </a:prstGeom>
          <a:noFill/>
        </p:spPr>
        <p:txBody>
          <a:bodyPr wrap="square">
            <a:spAutoFit/>
          </a:bodyPr>
          <a:lstStyle/>
          <a:p>
            <a:pPr>
              <a:spcAft>
                <a:spcPts val="600"/>
              </a:spcAft>
            </a:pPr>
            <a:r>
              <a:rPr lang="en-US" dirty="0"/>
              <a:t>Create a culture where your folks know you’re willing to take a risk.</a:t>
            </a:r>
          </a:p>
          <a:p>
            <a:pPr>
              <a:spcAft>
                <a:spcPts val="600"/>
              </a:spcAft>
            </a:pPr>
            <a:r>
              <a:rPr lang="en-US" i="1" dirty="0"/>
              <a:t>Carlos </a:t>
            </a:r>
            <a:r>
              <a:rPr lang="en-US" i="1" dirty="0" err="1"/>
              <a:t>Braceras</a:t>
            </a:r>
            <a:r>
              <a:rPr lang="en-US" i="1" dirty="0"/>
              <a:t> (Utah DOT)</a:t>
            </a:r>
          </a:p>
        </p:txBody>
      </p:sp>
      <p:sp>
        <p:nvSpPr>
          <p:cNvPr id="5" name="Rectangle 4">
            <a:extLst>
              <a:ext uri="{FF2B5EF4-FFF2-40B4-BE49-F238E27FC236}">
                <a16:creationId xmlns:a16="http://schemas.microsoft.com/office/drawing/2014/main" id="{E8A45B2A-D7F1-655B-7CC3-46084B056014}"/>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99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9D2B-B11F-C877-1A72-3E204FBF13BA}"/>
              </a:ext>
            </a:extLst>
          </p:cNvPr>
          <p:cNvSpPr>
            <a:spLocks noGrp="1"/>
          </p:cNvSpPr>
          <p:nvPr>
            <p:ph type="title"/>
          </p:nvPr>
        </p:nvSpPr>
        <p:spPr>
          <a:xfrm>
            <a:off x="8253506" y="424702"/>
            <a:ext cx="2205251" cy="849526"/>
          </a:xfrm>
        </p:spPr>
        <p:txBody>
          <a:bodyPr/>
          <a:lstStyle/>
          <a:p>
            <a:r>
              <a:rPr lang="en-US" dirty="0"/>
              <a:t>Safety</a:t>
            </a:r>
          </a:p>
        </p:txBody>
      </p:sp>
      <p:pic>
        <p:nvPicPr>
          <p:cNvPr id="7" name="Picture 6">
            <a:extLst>
              <a:ext uri="{FF2B5EF4-FFF2-40B4-BE49-F238E27FC236}">
                <a16:creationId xmlns:a16="http://schemas.microsoft.com/office/drawing/2014/main" id="{D9E94003-0D1B-9D1D-2EAE-2CDC35151D6D}"/>
              </a:ext>
            </a:extLst>
          </p:cNvPr>
          <p:cNvPicPr>
            <a:picLocks noChangeAspect="1"/>
          </p:cNvPicPr>
          <p:nvPr/>
        </p:nvPicPr>
        <p:blipFill>
          <a:blip r:embed="rId2"/>
          <a:stretch>
            <a:fillRect/>
          </a:stretch>
        </p:blipFill>
        <p:spPr>
          <a:xfrm>
            <a:off x="1472063" y="424702"/>
            <a:ext cx="5558377" cy="2320623"/>
          </a:xfrm>
          <a:prstGeom prst="rect">
            <a:avLst/>
          </a:prstGeom>
          <a:ln>
            <a:solidFill>
              <a:schemeClr val="tx1"/>
            </a:solidFill>
          </a:ln>
        </p:spPr>
      </p:pic>
      <p:pic>
        <p:nvPicPr>
          <p:cNvPr id="8" name="Picture 7">
            <a:extLst>
              <a:ext uri="{FF2B5EF4-FFF2-40B4-BE49-F238E27FC236}">
                <a16:creationId xmlns:a16="http://schemas.microsoft.com/office/drawing/2014/main" id="{68157586-3B3E-6C1E-8F2D-3AE14E343F21}"/>
              </a:ext>
            </a:extLst>
          </p:cNvPr>
          <p:cNvPicPr>
            <a:picLocks noChangeAspect="1"/>
          </p:cNvPicPr>
          <p:nvPr/>
        </p:nvPicPr>
        <p:blipFill>
          <a:blip r:embed="rId3"/>
          <a:stretch>
            <a:fillRect/>
          </a:stretch>
        </p:blipFill>
        <p:spPr>
          <a:xfrm>
            <a:off x="1472063" y="3103906"/>
            <a:ext cx="5537928" cy="2685893"/>
          </a:xfrm>
          <a:prstGeom prst="rect">
            <a:avLst/>
          </a:prstGeom>
          <a:ln>
            <a:solidFill>
              <a:schemeClr val="tx1"/>
            </a:solidFill>
          </a:ln>
        </p:spPr>
      </p:pic>
      <p:sp>
        <p:nvSpPr>
          <p:cNvPr id="11" name="TextBox 10">
            <a:extLst>
              <a:ext uri="{FF2B5EF4-FFF2-40B4-BE49-F238E27FC236}">
                <a16:creationId xmlns:a16="http://schemas.microsoft.com/office/drawing/2014/main" id="{EE1B45C8-6B08-2134-4367-652C15D92643}"/>
              </a:ext>
            </a:extLst>
          </p:cNvPr>
          <p:cNvSpPr txBox="1"/>
          <p:nvPr/>
        </p:nvSpPr>
        <p:spPr>
          <a:xfrm>
            <a:off x="8253506" y="1690688"/>
            <a:ext cx="3786449" cy="2662267"/>
          </a:xfrm>
          <a:prstGeom prst="rect">
            <a:avLst/>
          </a:prstGeom>
          <a:noFill/>
        </p:spPr>
        <p:txBody>
          <a:bodyPr wrap="square">
            <a:spAutoFit/>
          </a:bodyPr>
          <a:lstStyle/>
          <a:p>
            <a:pPr>
              <a:spcAft>
                <a:spcPts val="600"/>
              </a:spcAft>
            </a:pPr>
            <a:r>
              <a:rPr lang="en-US" dirty="0"/>
              <a:t>Alleviating congestion and moving cars were our early goals with ITS and TSMO.  We need to push the two communities closer together – linking HSIP and TSMO plans, how we staff and organize people, what our performance measures are – all opportunities to walk the safety talk.</a:t>
            </a:r>
          </a:p>
          <a:p>
            <a:pPr>
              <a:spcAft>
                <a:spcPts val="600"/>
              </a:spcAft>
            </a:pPr>
            <a:r>
              <a:rPr lang="en-US" i="1" dirty="0"/>
              <a:t>Jeff Paniati (ITE)</a:t>
            </a:r>
          </a:p>
        </p:txBody>
      </p:sp>
      <p:sp>
        <p:nvSpPr>
          <p:cNvPr id="12" name="Rectangle 11">
            <a:extLst>
              <a:ext uri="{FF2B5EF4-FFF2-40B4-BE49-F238E27FC236}">
                <a16:creationId xmlns:a16="http://schemas.microsoft.com/office/drawing/2014/main" id="{32C9B342-9CD1-7BB8-B279-EDB7274D55B7}"/>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73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9529D2-2AF8-1834-C38E-B1C1B795D5BE}"/>
              </a:ext>
            </a:extLst>
          </p:cNvPr>
          <p:cNvPicPr>
            <a:picLocks noChangeAspect="1"/>
          </p:cNvPicPr>
          <p:nvPr/>
        </p:nvPicPr>
        <p:blipFill>
          <a:blip r:embed="rId2"/>
          <a:stretch>
            <a:fillRect/>
          </a:stretch>
        </p:blipFill>
        <p:spPr>
          <a:xfrm>
            <a:off x="1349153" y="1284521"/>
            <a:ext cx="5895473" cy="4288957"/>
          </a:xfrm>
          <a:prstGeom prst="rect">
            <a:avLst/>
          </a:prstGeom>
          <a:ln>
            <a:solidFill>
              <a:schemeClr val="tx1"/>
            </a:solidFill>
          </a:ln>
        </p:spPr>
      </p:pic>
      <p:sp>
        <p:nvSpPr>
          <p:cNvPr id="4" name="TextBox 3">
            <a:extLst>
              <a:ext uri="{FF2B5EF4-FFF2-40B4-BE49-F238E27FC236}">
                <a16:creationId xmlns:a16="http://schemas.microsoft.com/office/drawing/2014/main" id="{4E38B394-66DC-DF63-A97D-95BF4E11EAFA}"/>
              </a:ext>
            </a:extLst>
          </p:cNvPr>
          <p:cNvSpPr txBox="1"/>
          <p:nvPr/>
        </p:nvSpPr>
        <p:spPr>
          <a:xfrm>
            <a:off x="8253506" y="2826505"/>
            <a:ext cx="3786449" cy="1354217"/>
          </a:xfrm>
          <a:prstGeom prst="rect">
            <a:avLst/>
          </a:prstGeom>
          <a:noFill/>
        </p:spPr>
        <p:txBody>
          <a:bodyPr wrap="square">
            <a:spAutoFit/>
          </a:bodyPr>
          <a:lstStyle/>
          <a:p>
            <a:pPr>
              <a:spcAft>
                <a:spcPts val="1200"/>
              </a:spcAft>
            </a:pPr>
            <a:r>
              <a:rPr lang="en-US" sz="2400" dirty="0"/>
              <a:t>Unsafe mobility is not mobility at all.</a:t>
            </a:r>
          </a:p>
          <a:p>
            <a:pPr>
              <a:spcAft>
                <a:spcPts val="600"/>
              </a:spcAft>
            </a:pPr>
            <a:r>
              <a:rPr lang="en-US" sz="2400" i="1" dirty="0"/>
              <a:t>Robert Wunderlich (TTI)</a:t>
            </a:r>
          </a:p>
        </p:txBody>
      </p:sp>
      <p:sp>
        <p:nvSpPr>
          <p:cNvPr id="6" name="Rectangle 5">
            <a:extLst>
              <a:ext uri="{FF2B5EF4-FFF2-40B4-BE49-F238E27FC236}">
                <a16:creationId xmlns:a16="http://schemas.microsoft.com/office/drawing/2014/main" id="{5D254F3E-EB39-FA85-02A1-82C8C54B59CD}"/>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BDCF974-E07A-8DDE-8AE7-53A81D571193}"/>
              </a:ext>
            </a:extLst>
          </p:cNvPr>
          <p:cNvSpPr txBox="1">
            <a:spLocks/>
          </p:cNvSpPr>
          <p:nvPr/>
        </p:nvSpPr>
        <p:spPr>
          <a:xfrm>
            <a:off x="8253506" y="424702"/>
            <a:ext cx="2205251" cy="849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rgbClr val="006792"/>
                </a:solidFill>
                <a:latin typeface="+mj-lt"/>
                <a:ea typeface="+mj-ea"/>
                <a:cs typeface="+mj-cs"/>
              </a:defRPr>
            </a:lvl1pPr>
          </a:lstStyle>
          <a:p>
            <a:r>
              <a:rPr lang="en-US"/>
              <a:t>Safety</a:t>
            </a:r>
            <a:endParaRPr lang="en-US" dirty="0"/>
          </a:p>
        </p:txBody>
      </p:sp>
    </p:spTree>
    <p:extLst>
      <p:ext uri="{BB962C8B-B14F-4D97-AF65-F5344CB8AC3E}">
        <p14:creationId xmlns:p14="http://schemas.microsoft.com/office/powerpoint/2010/main" val="10301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91B6-AF81-B6EC-2003-BFCF5B90C32C}"/>
              </a:ext>
            </a:extLst>
          </p:cNvPr>
          <p:cNvSpPr>
            <a:spLocks noGrp="1"/>
          </p:cNvSpPr>
          <p:nvPr>
            <p:ph type="title"/>
          </p:nvPr>
        </p:nvSpPr>
        <p:spPr/>
        <p:txBody>
          <a:bodyPr/>
          <a:lstStyle/>
          <a:p>
            <a:r>
              <a:rPr lang="en-US" dirty="0"/>
              <a:t>Additional Lessons and Input</a:t>
            </a:r>
          </a:p>
        </p:txBody>
      </p:sp>
      <p:sp>
        <p:nvSpPr>
          <p:cNvPr id="27" name="Text Placeholder 26">
            <a:extLst>
              <a:ext uri="{FF2B5EF4-FFF2-40B4-BE49-F238E27FC236}">
                <a16:creationId xmlns:a16="http://schemas.microsoft.com/office/drawing/2014/main" id="{AB651948-23AC-F75A-1F7F-F059179ED572}"/>
              </a:ext>
            </a:extLst>
          </p:cNvPr>
          <p:cNvSpPr>
            <a:spLocks noGrp="1"/>
          </p:cNvSpPr>
          <p:nvPr>
            <p:ph type="body" idx="1"/>
          </p:nvPr>
        </p:nvSpPr>
        <p:spPr>
          <a:xfrm>
            <a:off x="836612" y="1510565"/>
            <a:ext cx="5157787" cy="720844"/>
          </a:xfrm>
        </p:spPr>
        <p:txBody>
          <a:bodyPr>
            <a:normAutofit/>
          </a:bodyPr>
          <a:lstStyle/>
          <a:p>
            <a:r>
              <a:rPr lang="en-US" dirty="0"/>
              <a:t>Plans, Documents, &amp; Metrics Matter</a:t>
            </a:r>
          </a:p>
        </p:txBody>
      </p:sp>
      <p:sp>
        <p:nvSpPr>
          <p:cNvPr id="28" name="Content Placeholder 27">
            <a:extLst>
              <a:ext uri="{FF2B5EF4-FFF2-40B4-BE49-F238E27FC236}">
                <a16:creationId xmlns:a16="http://schemas.microsoft.com/office/drawing/2014/main" id="{B7B3F972-7B44-C769-85E3-5A8390469BA0}"/>
              </a:ext>
            </a:extLst>
          </p:cNvPr>
          <p:cNvSpPr>
            <a:spLocks noGrp="1"/>
          </p:cNvSpPr>
          <p:nvPr>
            <p:ph sz="half" idx="2"/>
          </p:nvPr>
        </p:nvSpPr>
        <p:spPr>
          <a:xfrm>
            <a:off x="836612" y="2334477"/>
            <a:ext cx="5157787" cy="3923022"/>
          </a:xfrm>
        </p:spPr>
        <p:txBody>
          <a:bodyPr>
            <a:normAutofit/>
          </a:bodyPr>
          <a:lstStyle/>
          <a:p>
            <a:pPr marL="0" indent="0">
              <a:buNone/>
            </a:pPr>
            <a:r>
              <a:rPr lang="en-US" sz="2000" dirty="0"/>
              <a:t>It’s important to write stuff down, document - will help with age gap in work force and of course with leadership changeovers.</a:t>
            </a:r>
          </a:p>
          <a:p>
            <a:pPr marL="0" indent="0">
              <a:buNone/>
            </a:pPr>
            <a:r>
              <a:rPr lang="en-US" sz="2000" i="1" dirty="0"/>
              <a:t>Jennifer Portanova (NC DOT)</a:t>
            </a:r>
          </a:p>
          <a:p>
            <a:pPr marL="0" indent="0">
              <a:buNone/>
            </a:pPr>
            <a:endParaRPr lang="en-US" sz="2000" dirty="0"/>
          </a:p>
          <a:p>
            <a:pPr marL="0" indent="0">
              <a:buNone/>
            </a:pPr>
            <a:r>
              <a:rPr lang="en-US" sz="2000" dirty="0"/>
              <a:t>It’s easy to make assumptions, but having performance measures for YOUR agency are valuable – having that traceability and having leadership buying into those goals is important.</a:t>
            </a:r>
          </a:p>
          <a:p>
            <a:pPr marL="0" indent="0">
              <a:buNone/>
            </a:pPr>
            <a:r>
              <a:rPr lang="en-US" sz="2000" i="1" dirty="0"/>
              <a:t>Les Jacobson (WSP)</a:t>
            </a:r>
          </a:p>
        </p:txBody>
      </p:sp>
      <p:sp>
        <p:nvSpPr>
          <p:cNvPr id="29" name="Text Placeholder 28">
            <a:extLst>
              <a:ext uri="{FF2B5EF4-FFF2-40B4-BE49-F238E27FC236}">
                <a16:creationId xmlns:a16="http://schemas.microsoft.com/office/drawing/2014/main" id="{58563E7E-86B2-6FF9-7029-D4C0D0ED618C}"/>
              </a:ext>
            </a:extLst>
          </p:cNvPr>
          <p:cNvSpPr>
            <a:spLocks noGrp="1"/>
          </p:cNvSpPr>
          <p:nvPr>
            <p:ph type="body" sz="quarter" idx="3"/>
          </p:nvPr>
        </p:nvSpPr>
        <p:spPr>
          <a:xfrm>
            <a:off x="6169024" y="1510565"/>
            <a:ext cx="5183188" cy="720844"/>
          </a:xfrm>
        </p:spPr>
        <p:txBody>
          <a:bodyPr>
            <a:normAutofit/>
          </a:bodyPr>
          <a:lstStyle/>
          <a:p>
            <a:r>
              <a:rPr lang="en-US" dirty="0"/>
              <a:t>We Still Can Improve Our Messaging</a:t>
            </a:r>
          </a:p>
        </p:txBody>
      </p:sp>
      <p:sp>
        <p:nvSpPr>
          <p:cNvPr id="30" name="Content Placeholder 29">
            <a:extLst>
              <a:ext uri="{FF2B5EF4-FFF2-40B4-BE49-F238E27FC236}">
                <a16:creationId xmlns:a16="http://schemas.microsoft.com/office/drawing/2014/main" id="{A2343463-645E-28F7-E9B8-1AF9CF8DA98D}"/>
              </a:ext>
            </a:extLst>
          </p:cNvPr>
          <p:cNvSpPr>
            <a:spLocks noGrp="1"/>
          </p:cNvSpPr>
          <p:nvPr>
            <p:ph sz="quarter" idx="4"/>
          </p:nvPr>
        </p:nvSpPr>
        <p:spPr>
          <a:xfrm>
            <a:off x="6169023" y="2334477"/>
            <a:ext cx="5547579" cy="3923022"/>
          </a:xfrm>
        </p:spPr>
        <p:txBody>
          <a:bodyPr>
            <a:noAutofit/>
          </a:bodyPr>
          <a:lstStyle/>
          <a:p>
            <a:pPr marL="0" indent="0">
              <a:buNone/>
            </a:pPr>
            <a:r>
              <a:rPr lang="en-US" sz="2000" dirty="0"/>
              <a:t>We still have to work toward making our case – WHY its so valuable to what we do – have this huge infrastructure we’ve invested in. </a:t>
            </a:r>
          </a:p>
          <a:p>
            <a:pPr marL="0" indent="0">
              <a:buNone/>
            </a:pPr>
            <a:r>
              <a:rPr lang="en-US" sz="2000" i="1" dirty="0"/>
              <a:t>Beverly Kuhn (TTI)</a:t>
            </a:r>
            <a:endParaRPr lang="en-US" sz="2000" dirty="0"/>
          </a:p>
          <a:p>
            <a:pPr marL="0" indent="0">
              <a:buNone/>
            </a:pPr>
            <a:endParaRPr lang="en-US" sz="2000" dirty="0"/>
          </a:p>
          <a:p>
            <a:pPr marL="0" indent="0">
              <a:buNone/>
            </a:pPr>
            <a:r>
              <a:rPr lang="en-US" sz="2000" dirty="0"/>
              <a:t>We sometimes move too quickly past success stories and miss out on the opportunity to create sense of pride.  Operations is the “cool side” of what we do.  We take recruits to the TMC, not the CAD machines the engineers are working on.  </a:t>
            </a:r>
          </a:p>
          <a:p>
            <a:pPr marL="0" indent="0">
              <a:buNone/>
            </a:pPr>
            <a:r>
              <a:rPr lang="en-US" sz="2000" i="1" dirty="0"/>
              <a:t>Carlos </a:t>
            </a:r>
            <a:r>
              <a:rPr lang="en-US" sz="2000" i="1" dirty="0" err="1"/>
              <a:t>Braceras</a:t>
            </a:r>
            <a:r>
              <a:rPr lang="en-US" sz="2000" i="1" dirty="0"/>
              <a:t> (UT DOT)</a:t>
            </a:r>
          </a:p>
        </p:txBody>
      </p:sp>
    </p:spTree>
    <p:extLst>
      <p:ext uri="{BB962C8B-B14F-4D97-AF65-F5344CB8AC3E}">
        <p14:creationId xmlns:p14="http://schemas.microsoft.com/office/powerpoint/2010/main" val="168981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F8EF1-BF0F-B3A7-2A16-CF0AA5D7C01D}"/>
              </a:ext>
            </a:extLst>
          </p:cNvPr>
          <p:cNvSpPr>
            <a:spLocks noGrp="1"/>
          </p:cNvSpPr>
          <p:nvPr>
            <p:ph type="title"/>
          </p:nvPr>
        </p:nvSpPr>
        <p:spPr/>
        <p:txBody>
          <a:bodyPr/>
          <a:lstStyle/>
          <a:p>
            <a:r>
              <a:rPr lang="en-US" dirty="0"/>
              <a:t>What’s Next</a:t>
            </a:r>
          </a:p>
        </p:txBody>
      </p:sp>
      <p:sp>
        <p:nvSpPr>
          <p:cNvPr id="4" name="Content Placeholder 3">
            <a:extLst>
              <a:ext uri="{FF2B5EF4-FFF2-40B4-BE49-F238E27FC236}">
                <a16:creationId xmlns:a16="http://schemas.microsoft.com/office/drawing/2014/main" id="{EF54D090-B23A-0E45-14B1-1B622A98C73A}"/>
              </a:ext>
            </a:extLst>
          </p:cNvPr>
          <p:cNvSpPr>
            <a:spLocks noGrp="1"/>
          </p:cNvSpPr>
          <p:nvPr>
            <p:ph idx="1"/>
          </p:nvPr>
        </p:nvSpPr>
        <p:spPr>
          <a:xfrm>
            <a:off x="838200" y="1825625"/>
            <a:ext cx="7030608" cy="3756025"/>
          </a:xfrm>
        </p:spPr>
        <p:txBody>
          <a:bodyPr>
            <a:normAutofit/>
          </a:bodyPr>
          <a:lstStyle/>
          <a:p>
            <a:pPr marL="0" indent="0">
              <a:lnSpc>
                <a:spcPct val="100000"/>
              </a:lnSpc>
              <a:spcBef>
                <a:spcPts val="0"/>
              </a:spcBef>
              <a:buNone/>
            </a:pPr>
            <a:r>
              <a:rPr lang="en-US" sz="2400" dirty="0" err="1"/>
              <a:t>NOCoE's</a:t>
            </a:r>
            <a:r>
              <a:rPr lang="en-US" sz="2400" dirty="0"/>
              <a:t> next steps involve championing safety initiatives, leveraging insights from the Summit to inform strategies, and actively contributing to the ongoing dialogue on TSMO. </a:t>
            </a:r>
          </a:p>
          <a:p>
            <a:pPr marL="0" indent="0">
              <a:lnSpc>
                <a:spcPct val="100000"/>
              </a:lnSpc>
              <a:spcBef>
                <a:spcPts val="0"/>
              </a:spcBef>
              <a:buNone/>
            </a:pPr>
            <a:endParaRPr lang="en-US" sz="2400" dirty="0"/>
          </a:p>
          <a:p>
            <a:pPr marL="0" indent="0">
              <a:lnSpc>
                <a:spcPct val="100000"/>
              </a:lnSpc>
              <a:spcBef>
                <a:spcPts val="0"/>
              </a:spcBef>
              <a:buNone/>
            </a:pPr>
            <a:r>
              <a:rPr lang="en-US" sz="2400" dirty="0"/>
              <a:t>This not only aligns with </a:t>
            </a:r>
            <a:r>
              <a:rPr lang="en-US" sz="2400" dirty="0" err="1"/>
              <a:t>NOCoE's</a:t>
            </a:r>
            <a:r>
              <a:rPr lang="en-US" sz="2400" dirty="0"/>
              <a:t> mission but also reinforces its commitment to being at the forefront of transformative developments in the transportation sector.</a:t>
            </a:r>
          </a:p>
        </p:txBody>
      </p:sp>
      <p:sp>
        <p:nvSpPr>
          <p:cNvPr id="5" name="TextBox 4">
            <a:extLst>
              <a:ext uri="{FF2B5EF4-FFF2-40B4-BE49-F238E27FC236}">
                <a16:creationId xmlns:a16="http://schemas.microsoft.com/office/drawing/2014/main" id="{9523D22D-6BF1-BBE3-A918-D60530890B5C}"/>
              </a:ext>
            </a:extLst>
          </p:cNvPr>
          <p:cNvSpPr txBox="1"/>
          <p:nvPr/>
        </p:nvSpPr>
        <p:spPr>
          <a:xfrm>
            <a:off x="8299225" y="2794379"/>
            <a:ext cx="3786449" cy="1646605"/>
          </a:xfrm>
          <a:prstGeom prst="rect">
            <a:avLst/>
          </a:prstGeom>
          <a:noFill/>
        </p:spPr>
        <p:txBody>
          <a:bodyPr wrap="square">
            <a:spAutoFit/>
          </a:bodyPr>
          <a:lstStyle/>
          <a:p>
            <a:pPr>
              <a:spcAft>
                <a:spcPts val="600"/>
              </a:spcAft>
            </a:pPr>
            <a:r>
              <a:rPr lang="en-US" sz="2400" dirty="0"/>
              <a:t>We need to make sure that the outcome of summit is a “bias toward action”</a:t>
            </a:r>
          </a:p>
          <a:p>
            <a:pPr>
              <a:spcAft>
                <a:spcPts val="600"/>
              </a:spcAft>
            </a:pPr>
            <a:r>
              <a:rPr lang="en-US" sz="2400" i="1" dirty="0"/>
              <a:t>Scott Marler (Iowa DOT)</a:t>
            </a:r>
          </a:p>
        </p:txBody>
      </p:sp>
      <p:sp>
        <p:nvSpPr>
          <p:cNvPr id="6" name="Rectangle 5">
            <a:extLst>
              <a:ext uri="{FF2B5EF4-FFF2-40B4-BE49-F238E27FC236}">
                <a16:creationId xmlns:a16="http://schemas.microsoft.com/office/drawing/2014/main" id="{3414640C-9289-C3CD-3948-A01A8FB6935D}"/>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8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6429-DE09-4682-8CD9-05AA1F2424E9}"/>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754CB19A-7EAE-420C-8BB8-E63D8DB97A89}"/>
              </a:ext>
            </a:extLst>
          </p:cNvPr>
          <p:cNvSpPr>
            <a:spLocks noGrp="1"/>
          </p:cNvSpPr>
          <p:nvPr>
            <p:ph idx="1"/>
          </p:nvPr>
        </p:nvSpPr>
        <p:spPr/>
        <p:txBody>
          <a:bodyPr/>
          <a:lstStyle/>
          <a:p>
            <a:pPr marL="0" indent="0" algn="ctr">
              <a:buNone/>
            </a:pPr>
            <a:r>
              <a:rPr lang="en-US" sz="2800" dirty="0"/>
              <a:t>Steve Kuciemba</a:t>
            </a:r>
          </a:p>
          <a:p>
            <a:pPr marL="0" indent="0" algn="ctr">
              <a:buNone/>
            </a:pPr>
            <a:r>
              <a:rPr lang="en-US" sz="2800" dirty="0"/>
              <a:t>ITE Executive Director/CEO</a:t>
            </a:r>
          </a:p>
          <a:p>
            <a:pPr algn="ctr"/>
            <a:endParaRPr lang="en-US" dirty="0"/>
          </a:p>
          <a:p>
            <a:pPr marL="0" indent="0" algn="ctr">
              <a:buNone/>
            </a:pPr>
            <a:r>
              <a:rPr lang="en-US" dirty="0"/>
              <a:t>skuciemba@ite.org</a:t>
            </a:r>
          </a:p>
        </p:txBody>
      </p:sp>
    </p:spTree>
    <p:extLst>
      <p:ext uri="{BB962C8B-B14F-4D97-AF65-F5344CB8AC3E}">
        <p14:creationId xmlns:p14="http://schemas.microsoft.com/office/powerpoint/2010/main" val="318065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8A876-EB25-DE90-EA94-DD673CE990BF}"/>
              </a:ext>
            </a:extLst>
          </p:cNvPr>
          <p:cNvSpPr>
            <a:spLocks noGrp="1"/>
          </p:cNvSpPr>
          <p:nvPr>
            <p:ph type="title"/>
          </p:nvPr>
        </p:nvSpPr>
        <p:spPr>
          <a:xfrm>
            <a:off x="838200" y="209863"/>
            <a:ext cx="10515600" cy="1600748"/>
          </a:xfrm>
        </p:spPr>
        <p:txBody>
          <a:bodyPr>
            <a:noAutofit/>
          </a:bodyPr>
          <a:lstStyle/>
          <a:p>
            <a:pPr marL="0" marR="0" algn="ctr">
              <a:lnSpc>
                <a:spcPct val="100000"/>
              </a:lnSpc>
              <a:spcBef>
                <a:spcPts val="0"/>
              </a:spcBef>
            </a:pPr>
            <a:r>
              <a:rPr lang="en-US" sz="4000" dirty="0">
                <a:ea typeface="Calibri" panose="020F0502020204030204" pitchFamily="34" charset="0"/>
                <a:cs typeface="Calibri" panose="020F0502020204030204" pitchFamily="34" charset="0"/>
              </a:rPr>
              <a:t>Accelerating Deployment of Current &amp; Emerging TSMO Practices</a:t>
            </a:r>
            <a:endParaRPr lang="en-US" sz="4000" dirty="0"/>
          </a:p>
        </p:txBody>
      </p:sp>
      <p:sp>
        <p:nvSpPr>
          <p:cNvPr id="6" name="TextBox 5">
            <a:extLst>
              <a:ext uri="{FF2B5EF4-FFF2-40B4-BE49-F238E27FC236}">
                <a16:creationId xmlns:a16="http://schemas.microsoft.com/office/drawing/2014/main" id="{D46BE98C-9346-EA64-725A-1DC53290A9CD}"/>
              </a:ext>
            </a:extLst>
          </p:cNvPr>
          <p:cNvSpPr txBox="1"/>
          <p:nvPr/>
        </p:nvSpPr>
        <p:spPr>
          <a:xfrm>
            <a:off x="534649" y="2110414"/>
            <a:ext cx="11122701" cy="3369192"/>
          </a:xfrm>
          <a:prstGeom prst="rect">
            <a:avLst/>
          </a:prstGeom>
          <a:noFill/>
        </p:spPr>
        <p:txBody>
          <a:bodyPr wrap="square">
            <a:spAutoFit/>
          </a:bodyPr>
          <a:lstStyle/>
          <a:p>
            <a:pPr marL="0" marR="0">
              <a:lnSpc>
                <a:spcPct val="107000"/>
              </a:lnSpc>
              <a:spcBef>
                <a:spcPts val="0"/>
              </a:spcBef>
              <a:spcAft>
                <a:spcPts val="1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At the end of the Summit, NOCoE aspires that:</a:t>
            </a:r>
          </a:p>
          <a:p>
            <a:pPr marL="342900" marR="0" lvl="0" indent="-342900">
              <a:lnSpc>
                <a:spcPct val="107000"/>
              </a:lnSpc>
              <a:spcBef>
                <a:spcPts val="0"/>
              </a:spcBef>
              <a:spcAft>
                <a:spcPts val="1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Thought leaders have shared learnings to establish an </a:t>
            </a:r>
            <a:r>
              <a:rPr lang="en-US" sz="2400" b="1" dirty="0">
                <a:effectLst/>
                <a:latin typeface="Calibri" panose="020F0502020204030204" pitchFamily="34" charset="0"/>
                <a:ea typeface="Calibri" panose="020F0502020204030204" pitchFamily="34" charset="0"/>
                <a:cs typeface="Calibri" panose="020F0502020204030204" pitchFamily="34" charset="0"/>
              </a:rPr>
              <a:t>understanding of the problem</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nSpc>
                <a:spcPct val="107000"/>
              </a:lnSpc>
              <a:spcBef>
                <a:spcPts val="0"/>
              </a:spcBef>
              <a:spcAft>
                <a:spcPts val="1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Examples of current and emerging technologies/practices to frame </a:t>
            </a:r>
            <a:r>
              <a:rPr lang="en-US" sz="2400" b="1" dirty="0">
                <a:effectLst/>
                <a:latin typeface="Calibri" panose="020F0502020204030204" pitchFamily="34" charset="0"/>
                <a:ea typeface="Calibri" panose="020F0502020204030204" pitchFamily="34" charset="0"/>
                <a:cs typeface="Calibri" panose="020F0502020204030204" pitchFamily="34" charset="0"/>
              </a:rPr>
              <a:t>what works and what is on the horizon</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1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 set of </a:t>
            </a:r>
            <a:r>
              <a:rPr lang="en-US" sz="2400" b="1" dirty="0">
                <a:effectLst/>
                <a:latin typeface="Calibri" panose="020F0502020204030204" pitchFamily="34" charset="0"/>
                <a:ea typeface="Calibri" panose="020F0502020204030204" pitchFamily="34" charset="0"/>
                <a:cs typeface="Calibri" panose="020F0502020204030204" pitchFamily="34" charset="0"/>
              </a:rPr>
              <a:t>priorities and action items </a:t>
            </a:r>
            <a:r>
              <a:rPr lang="en-US" sz="2400" dirty="0">
                <a:effectLst/>
                <a:latin typeface="Calibri" panose="020F0502020204030204" pitchFamily="34" charset="0"/>
                <a:ea typeface="Calibri" panose="020F0502020204030204" pitchFamily="34" charset="0"/>
                <a:cs typeface="Calibri" panose="020F0502020204030204" pitchFamily="34" charset="0"/>
              </a:rPr>
              <a:t>that will help and enable TSMO initiatives. </a:t>
            </a:r>
          </a:p>
          <a:p>
            <a:pPr marL="342900" marR="0" lvl="0" indent="-342900">
              <a:lnSpc>
                <a:spcPct val="107000"/>
              </a:lnSpc>
              <a:spcBef>
                <a:spcPts val="0"/>
              </a:spcBef>
              <a:spcAft>
                <a:spcPts val="180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Communications and outreach goals </a:t>
            </a:r>
            <a:r>
              <a:rPr lang="en-US" sz="2400" dirty="0">
                <a:effectLst/>
                <a:latin typeface="Calibri" panose="020F0502020204030204" pitchFamily="34" charset="0"/>
                <a:ea typeface="Calibri" panose="020F0502020204030204" pitchFamily="34" charset="0"/>
                <a:cs typeface="Calibri" panose="020F0502020204030204" pitchFamily="34" charset="0"/>
              </a:rPr>
              <a:t>to elevate the successes of TSMO practices.</a:t>
            </a:r>
          </a:p>
        </p:txBody>
      </p:sp>
    </p:spTree>
    <p:extLst>
      <p:ext uri="{BB962C8B-B14F-4D97-AF65-F5344CB8AC3E}">
        <p14:creationId xmlns:p14="http://schemas.microsoft.com/office/powerpoint/2010/main" val="304790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F3B1072-33BD-62A4-EECB-B65DF093D236}"/>
              </a:ext>
            </a:extLst>
          </p:cNvPr>
          <p:cNvGraphicFramePr>
            <a:graphicFrameLocks noGrp="1"/>
          </p:cNvGraphicFramePr>
          <p:nvPr>
            <p:extLst>
              <p:ext uri="{D42A27DB-BD31-4B8C-83A1-F6EECF244321}">
                <p14:modId xmlns:p14="http://schemas.microsoft.com/office/powerpoint/2010/main" val="839716392"/>
              </p:ext>
            </p:extLst>
          </p:nvPr>
        </p:nvGraphicFramePr>
        <p:xfrm>
          <a:off x="1768839" y="212651"/>
          <a:ext cx="8693598" cy="5928022"/>
        </p:xfrm>
        <a:graphic>
          <a:graphicData uri="http://schemas.openxmlformats.org/drawingml/2006/table">
            <a:tbl>
              <a:tblPr firstRow="1" firstCol="1" bandRow="1">
                <a:tableStyleId>{5C22544A-7EE6-4342-B048-85BDC9FD1C3A}</a:tableStyleId>
              </a:tblPr>
              <a:tblGrid>
                <a:gridCol w="1364326">
                  <a:extLst>
                    <a:ext uri="{9D8B030D-6E8A-4147-A177-3AD203B41FA5}">
                      <a16:colId xmlns:a16="http://schemas.microsoft.com/office/drawing/2014/main" val="538928216"/>
                    </a:ext>
                  </a:extLst>
                </a:gridCol>
                <a:gridCol w="7329272">
                  <a:extLst>
                    <a:ext uri="{9D8B030D-6E8A-4147-A177-3AD203B41FA5}">
                      <a16:colId xmlns:a16="http://schemas.microsoft.com/office/drawing/2014/main" val="3275710524"/>
                    </a:ext>
                  </a:extLst>
                </a:gridCol>
              </a:tblGrid>
              <a:tr h="468841">
                <a:tc gridSpan="2">
                  <a:txBody>
                    <a:bodyPr/>
                    <a:lstStyle/>
                    <a:p>
                      <a:pPr marL="0" marR="0" algn="ctr">
                        <a:lnSpc>
                          <a:spcPct val="107000"/>
                        </a:lnSpc>
                        <a:spcBef>
                          <a:spcPts val="0"/>
                        </a:spcBef>
                        <a:spcAft>
                          <a:spcPts val="0"/>
                        </a:spcAft>
                      </a:pPr>
                      <a:r>
                        <a:rPr lang="en-US" sz="18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Day 1 - TUESDAY (Sept 26) – 11:00 to 4:00 PM EST</a:t>
                      </a:r>
                    </a:p>
                  </a:txBody>
                  <a:tcPr marL="68580" marR="68580" marT="0" marB="0">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3247728967"/>
                  </a:ext>
                </a:extLst>
              </a:tr>
              <a:tr h="564281">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Segment 1</a:t>
                      </a:r>
                    </a:p>
                    <a:p>
                      <a:pPr marL="0" marR="0" algn="ctr">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11:00-12:15</a:t>
                      </a:r>
                    </a:p>
                  </a:txBody>
                  <a:tcPr marL="68580" marR="68580" marT="0" marB="0"/>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Setting the Stage – overview, expectations, keynote address.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3149716333"/>
                  </a:ext>
                </a:extLst>
              </a:tr>
              <a:tr h="824550">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Segment 2</a:t>
                      </a:r>
                    </a:p>
                    <a:p>
                      <a:pPr marL="0" marR="0" algn="ctr">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12:30-2:15</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Current Trends, Performance, and Outcomes – inaugural trends summary, sample success stories. </a:t>
                      </a:r>
                    </a:p>
                  </a:txBody>
                  <a:tcPr marL="68580" marR="68580" marT="0" marB="0"/>
                </a:tc>
                <a:extLst>
                  <a:ext uri="{0D108BD9-81ED-4DB2-BD59-A6C34878D82A}">
                    <a16:rowId xmlns:a16="http://schemas.microsoft.com/office/drawing/2014/main" val="2261645383"/>
                  </a:ext>
                </a:extLst>
              </a:tr>
              <a:tr h="824550">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Segment 3</a:t>
                      </a:r>
                    </a:p>
                    <a:p>
                      <a:pPr marL="0" marR="0" algn="ctr">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2:30-4:00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Data and Actionable Information Exchange – how do we accelerate digital infrastructure and use data/info to extend the benefits of TSMO? </a:t>
                      </a:r>
                    </a:p>
                  </a:txBody>
                  <a:tcPr marL="68580" marR="68580" marT="0" marB="0"/>
                </a:tc>
                <a:extLst>
                  <a:ext uri="{0D108BD9-81ED-4DB2-BD59-A6C34878D82A}">
                    <a16:rowId xmlns:a16="http://schemas.microsoft.com/office/drawing/2014/main" val="2368499040"/>
                  </a:ext>
                </a:extLst>
              </a:tr>
              <a:tr h="483480">
                <a:tc gridSpan="2">
                  <a:txBody>
                    <a:bodyPr/>
                    <a:lstStyle/>
                    <a:p>
                      <a:pPr marL="0" marR="0" algn="ctr">
                        <a:lnSpc>
                          <a:spcPct val="107000"/>
                        </a:lnSpc>
                        <a:spcBef>
                          <a:spcPts val="0"/>
                        </a:spcBef>
                        <a:spcAft>
                          <a:spcPts val="0"/>
                        </a:spcAft>
                      </a:pPr>
                      <a:r>
                        <a:rPr lang="en-US" sz="18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Day 2 - THURSDAY (Sept 28) – 11:00 to 4:30 PM EST</a:t>
                      </a:r>
                    </a:p>
                  </a:txBody>
                  <a:tcPr marL="68580" marR="68580" marT="0" marB="0">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2630072338"/>
                  </a:ext>
                </a:extLst>
              </a:tr>
              <a:tr h="824550">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Segment 4</a:t>
                      </a:r>
                    </a:p>
                    <a:p>
                      <a:pPr marL="0" marR="0" algn="ctr">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11:00-12:45</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Organizing and Managing TSMO – institutional strategies to advance TSMO, role of funding, role of partnerships, ops manual. </a:t>
                      </a:r>
                    </a:p>
                  </a:txBody>
                  <a:tcPr marL="68580" marR="68580" marT="0" marB="0"/>
                </a:tc>
                <a:extLst>
                  <a:ext uri="{0D108BD9-81ED-4DB2-BD59-A6C34878D82A}">
                    <a16:rowId xmlns:a16="http://schemas.microsoft.com/office/drawing/2014/main" val="4280778970"/>
                  </a:ext>
                </a:extLst>
              </a:tr>
              <a:tr h="1103524">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Segment 5</a:t>
                      </a:r>
                    </a:p>
                    <a:p>
                      <a:pPr marL="0" marR="0" algn="ctr">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1:00-3:15</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Bringing It Together for Safety – how can we better align TSMO and safety programs, how does the safe system approach fit in, are there broader policy objectives that align (e.g., mobility, sustainability, equity). </a:t>
                      </a:r>
                    </a:p>
                  </a:txBody>
                  <a:tcPr marL="68580" marR="68580" marT="0" marB="0"/>
                </a:tc>
                <a:extLst>
                  <a:ext uri="{0D108BD9-81ED-4DB2-BD59-A6C34878D82A}">
                    <a16:rowId xmlns:a16="http://schemas.microsoft.com/office/drawing/2014/main" val="814322931"/>
                  </a:ext>
                </a:extLst>
              </a:tr>
              <a:tr h="824550">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Segment 6</a:t>
                      </a:r>
                    </a:p>
                    <a:p>
                      <a:pPr marL="0" marR="0" algn="ctr">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3:30-4:30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Summing Up – concluding session to report out from many of the discussions, brainstorm prioritization, and follow-up activities. </a:t>
                      </a:r>
                    </a:p>
                  </a:txBody>
                  <a:tcPr marL="68580" marR="68580" marT="0" marB="0"/>
                </a:tc>
                <a:extLst>
                  <a:ext uri="{0D108BD9-81ED-4DB2-BD59-A6C34878D82A}">
                    <a16:rowId xmlns:a16="http://schemas.microsoft.com/office/drawing/2014/main" val="4049861723"/>
                  </a:ext>
                </a:extLst>
              </a:tr>
            </a:tbl>
          </a:graphicData>
        </a:graphic>
      </p:graphicFrame>
    </p:spTree>
    <p:extLst>
      <p:ext uri="{BB962C8B-B14F-4D97-AF65-F5344CB8AC3E}">
        <p14:creationId xmlns:p14="http://schemas.microsoft.com/office/powerpoint/2010/main" val="358080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8A876-EB25-DE90-EA94-DD673CE990BF}"/>
              </a:ext>
            </a:extLst>
          </p:cNvPr>
          <p:cNvSpPr>
            <a:spLocks noGrp="1"/>
          </p:cNvSpPr>
          <p:nvPr>
            <p:ph type="title"/>
          </p:nvPr>
        </p:nvSpPr>
        <p:spPr>
          <a:xfrm>
            <a:off x="838200" y="209863"/>
            <a:ext cx="10515600" cy="1034321"/>
          </a:xfrm>
        </p:spPr>
        <p:txBody>
          <a:bodyPr>
            <a:noAutofit/>
          </a:bodyPr>
          <a:lstStyle/>
          <a:p>
            <a:pPr marL="0" marR="0" algn="ctr">
              <a:lnSpc>
                <a:spcPct val="150000"/>
              </a:lnSpc>
              <a:spcBef>
                <a:spcPts val="0"/>
              </a:spcBef>
            </a:pPr>
            <a:r>
              <a:rPr lang="en-US" dirty="0">
                <a:ea typeface="Calibri" panose="020F0502020204030204" pitchFamily="34" charset="0"/>
                <a:cs typeface="Calibri" panose="020F0502020204030204" pitchFamily="34" charset="0"/>
              </a:rPr>
              <a:t>Goals Achieved!</a:t>
            </a:r>
            <a:endParaRPr lang="en-US" dirty="0"/>
          </a:p>
        </p:txBody>
      </p:sp>
      <p:sp>
        <p:nvSpPr>
          <p:cNvPr id="6" name="TextBox 5">
            <a:extLst>
              <a:ext uri="{FF2B5EF4-FFF2-40B4-BE49-F238E27FC236}">
                <a16:creationId xmlns:a16="http://schemas.microsoft.com/office/drawing/2014/main" id="{D46BE98C-9346-EA64-725A-1DC53290A9CD}"/>
              </a:ext>
            </a:extLst>
          </p:cNvPr>
          <p:cNvSpPr txBox="1"/>
          <p:nvPr/>
        </p:nvSpPr>
        <p:spPr>
          <a:xfrm>
            <a:off x="534649" y="1420866"/>
            <a:ext cx="10979571" cy="3816429"/>
          </a:xfrm>
          <a:prstGeom prst="rect">
            <a:avLst/>
          </a:prstGeom>
          <a:noFill/>
        </p:spPr>
        <p:txBody>
          <a:bodyPr wrap="square">
            <a:spAutoFit/>
          </a:bodyPr>
          <a:lstStyle/>
          <a:p>
            <a:pPr marL="457200" marR="0" lvl="0" indent="-457200">
              <a:spcBef>
                <a:spcPts val="0"/>
              </a:spcBef>
              <a:spcAft>
                <a:spcPts val="1200"/>
              </a:spcAft>
              <a:buFont typeface="+mj-lt"/>
              <a:buAutoNum type="arabicPeriod"/>
            </a:pPr>
            <a:r>
              <a:rPr lang="en-US" sz="2400" b="1" dirty="0">
                <a:effectLst/>
                <a:latin typeface="Calibri" panose="020F0502020204030204" pitchFamily="34" charset="0"/>
                <a:ea typeface="Calibri" panose="020F0502020204030204" pitchFamily="34" charset="0"/>
                <a:cs typeface="Calibri" panose="020F0502020204030204" pitchFamily="34" charset="0"/>
              </a:rPr>
              <a:t>Understanding of the Problem</a:t>
            </a:r>
          </a:p>
          <a:p>
            <a:pPr marL="800100" lvl="1" indent="-342900">
              <a:spcAft>
                <a:spcPts val="12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not only got breadth of the problem, but also the depth of the issues. </a:t>
            </a:r>
          </a:p>
          <a:p>
            <a:pPr marL="800100" lvl="1" indent="-3429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a:t>
            </a:r>
            <a:r>
              <a:rPr lang="en-US" sz="2400" dirty="0">
                <a:effectLst/>
                <a:latin typeface="Calibri" panose="020F0502020204030204" pitchFamily="34" charset="0"/>
                <a:ea typeface="Calibri" panose="020F0502020204030204" pitchFamily="34" charset="0"/>
                <a:cs typeface="Calibri" panose="020F0502020204030204" pitchFamily="34" charset="0"/>
              </a:rPr>
              <a:t>eedback from participants supplements and compliments the NOCoE trends survey.</a:t>
            </a:r>
          </a:p>
          <a:p>
            <a:pPr marL="457200" marR="0" lvl="0" indent="-457200">
              <a:spcBef>
                <a:spcPts val="0"/>
              </a:spcBef>
              <a:spcAft>
                <a:spcPts val="1200"/>
              </a:spcAft>
              <a:buFont typeface="+mj-lt"/>
              <a:buAutoNum type="arabicPeriod"/>
            </a:pPr>
            <a:r>
              <a:rPr lang="en-US" sz="2400" b="1" dirty="0">
                <a:effectLst/>
                <a:latin typeface="Calibri" panose="020F0502020204030204" pitchFamily="34" charset="0"/>
                <a:ea typeface="Calibri" panose="020F0502020204030204" pitchFamily="34" charset="0"/>
                <a:cs typeface="Calibri" panose="020F0502020204030204" pitchFamily="34" charset="0"/>
              </a:rPr>
              <a:t>What Works and What is on the Horizon</a:t>
            </a:r>
          </a:p>
          <a:p>
            <a:pPr marL="800100" lvl="1" indent="-3429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we had 60 organizations represented.</a:t>
            </a:r>
          </a:p>
          <a:p>
            <a:pPr marL="800100" lvl="1" indent="-3429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got a wide perspective and value in understanding what works and what is ahead of us.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15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8A876-EB25-DE90-EA94-DD673CE990BF}"/>
              </a:ext>
            </a:extLst>
          </p:cNvPr>
          <p:cNvSpPr>
            <a:spLocks noGrp="1"/>
          </p:cNvSpPr>
          <p:nvPr>
            <p:ph type="title"/>
          </p:nvPr>
        </p:nvSpPr>
        <p:spPr>
          <a:xfrm>
            <a:off x="838200" y="209863"/>
            <a:ext cx="10515600" cy="1034321"/>
          </a:xfrm>
        </p:spPr>
        <p:txBody>
          <a:bodyPr>
            <a:noAutofit/>
          </a:bodyPr>
          <a:lstStyle/>
          <a:p>
            <a:pPr marL="0" marR="0" algn="ctr">
              <a:lnSpc>
                <a:spcPct val="150000"/>
              </a:lnSpc>
              <a:spcBef>
                <a:spcPts val="0"/>
              </a:spcBef>
            </a:pPr>
            <a:r>
              <a:rPr lang="en-US" dirty="0">
                <a:ea typeface="Calibri" panose="020F0502020204030204" pitchFamily="34" charset="0"/>
                <a:cs typeface="Calibri" panose="020F0502020204030204" pitchFamily="34" charset="0"/>
              </a:rPr>
              <a:t>Goals Achieved!</a:t>
            </a:r>
            <a:endParaRPr lang="en-US" dirty="0"/>
          </a:p>
        </p:txBody>
      </p:sp>
      <p:sp>
        <p:nvSpPr>
          <p:cNvPr id="6" name="TextBox 5">
            <a:extLst>
              <a:ext uri="{FF2B5EF4-FFF2-40B4-BE49-F238E27FC236}">
                <a16:creationId xmlns:a16="http://schemas.microsoft.com/office/drawing/2014/main" id="{D46BE98C-9346-EA64-725A-1DC53290A9CD}"/>
              </a:ext>
            </a:extLst>
          </p:cNvPr>
          <p:cNvSpPr txBox="1"/>
          <p:nvPr/>
        </p:nvSpPr>
        <p:spPr>
          <a:xfrm>
            <a:off x="534649" y="1420866"/>
            <a:ext cx="10819151" cy="4708981"/>
          </a:xfrm>
          <a:prstGeom prst="rect">
            <a:avLst/>
          </a:prstGeom>
          <a:noFill/>
        </p:spPr>
        <p:txBody>
          <a:bodyPr wrap="square">
            <a:spAutoFit/>
          </a:bodyPr>
          <a:lstStyle/>
          <a:p>
            <a:pPr marL="457200" marR="0" lvl="0" indent="-457200">
              <a:spcBef>
                <a:spcPts val="0"/>
              </a:spcBef>
              <a:spcAft>
                <a:spcPts val="1200"/>
              </a:spcAft>
              <a:buFont typeface="+mj-lt"/>
              <a:buAutoNum type="arabicPeriod" startAt="3"/>
            </a:pPr>
            <a:r>
              <a:rPr lang="en-US" sz="2400" b="1" dirty="0">
                <a:effectLst/>
                <a:latin typeface="Calibri" panose="020F0502020204030204" pitchFamily="34" charset="0"/>
                <a:ea typeface="Calibri" panose="020F0502020204030204" pitchFamily="34" charset="0"/>
                <a:cs typeface="Calibri" panose="020F0502020204030204" pitchFamily="34" charset="0"/>
              </a:rPr>
              <a:t>Priorities and Action Items</a:t>
            </a:r>
          </a:p>
          <a:p>
            <a:pPr marL="914400" lvl="1" indent="-4572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 number of speakers and participants had great suggestions that the NOCoE team will be following-up with.</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914400" lvl="1" indent="-4572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specific “calls to action” from association leaders and FHWA – workforce, funding/procurement, safety – implementation relies on us doing something.</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a:spcBef>
                <a:spcPts val="0"/>
              </a:spcBef>
              <a:spcAft>
                <a:spcPts val="1200"/>
              </a:spcAft>
              <a:buFont typeface="+mj-lt"/>
              <a:buAutoNum type="arabicPeriod" startAt="3"/>
            </a:pPr>
            <a:r>
              <a:rPr lang="en-US" sz="2400" b="1" dirty="0">
                <a:effectLst/>
                <a:latin typeface="Calibri" panose="020F0502020204030204" pitchFamily="34" charset="0"/>
                <a:ea typeface="Calibri" panose="020F0502020204030204" pitchFamily="34" charset="0"/>
                <a:cs typeface="Calibri" panose="020F0502020204030204" pitchFamily="34" charset="0"/>
              </a:rPr>
              <a:t>Communications and Outreach Goals</a:t>
            </a:r>
          </a:p>
          <a:p>
            <a:pPr marL="914400" lvl="1" indent="-457200">
              <a:spcAft>
                <a:spcPts val="12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one of the successes of this summit was the engagement of the speakers and participants.</a:t>
            </a:r>
          </a:p>
          <a:p>
            <a:pPr marL="914400" lvl="1" indent="-4572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a:t>
            </a:r>
            <a:r>
              <a:rPr lang="en-US" sz="2400" dirty="0">
                <a:effectLst/>
                <a:latin typeface="Calibri" panose="020F0502020204030204" pitchFamily="34" charset="0"/>
                <a:ea typeface="Calibri" panose="020F0502020204030204" pitchFamily="34" charset="0"/>
                <a:cs typeface="Calibri" panose="020F0502020204030204" pitchFamily="34" charset="0"/>
              </a:rPr>
              <a:t>he input we received is very helpful for NOCoE to develop outreach products. </a:t>
            </a:r>
          </a:p>
          <a:p>
            <a:pPr marL="914400" lvl="1" indent="-45720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a:t>
            </a:r>
            <a:r>
              <a:rPr lang="en-US" sz="2400" dirty="0">
                <a:effectLst/>
                <a:latin typeface="Calibri" panose="020F0502020204030204" pitchFamily="34" charset="0"/>
                <a:ea typeface="Calibri" panose="020F0502020204030204" pitchFamily="34" charset="0"/>
                <a:cs typeface="Calibri" panose="020F0502020204030204" pitchFamily="34" charset="0"/>
              </a:rPr>
              <a:t>his will help NOCoE plan future webinars and peer exchanges.</a:t>
            </a:r>
          </a:p>
        </p:txBody>
      </p:sp>
    </p:spTree>
    <p:extLst>
      <p:ext uri="{BB962C8B-B14F-4D97-AF65-F5344CB8AC3E}">
        <p14:creationId xmlns:p14="http://schemas.microsoft.com/office/powerpoint/2010/main" val="317459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eaching for a paper on a table full of paper and sticky notes">
            <a:extLst>
              <a:ext uri="{FF2B5EF4-FFF2-40B4-BE49-F238E27FC236}">
                <a16:creationId xmlns:a16="http://schemas.microsoft.com/office/drawing/2014/main" id="{FFA0AB2C-5080-9D3B-EB70-E0E75950AFFB}"/>
              </a:ext>
            </a:extLst>
          </p:cNvPr>
          <p:cNvPicPr>
            <a:picLocks noChangeAspect="1"/>
          </p:cNvPicPr>
          <p:nvPr/>
        </p:nvPicPr>
        <p:blipFill rotWithShape="1">
          <a:blip r:embed="rId2"/>
          <a:srcRect l="3474" r="3600" b="-1"/>
          <a:stretch/>
        </p:blipFill>
        <p:spPr>
          <a:xfrm>
            <a:off x="5416781" y="722070"/>
            <a:ext cx="6334123" cy="4549946"/>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4" name="TextBox 3">
            <a:extLst>
              <a:ext uri="{FF2B5EF4-FFF2-40B4-BE49-F238E27FC236}">
                <a16:creationId xmlns:a16="http://schemas.microsoft.com/office/drawing/2014/main" id="{E5ABA00C-94A1-AC35-ACB3-493C6E9E156C}"/>
              </a:ext>
            </a:extLst>
          </p:cNvPr>
          <p:cNvSpPr txBox="1"/>
          <p:nvPr/>
        </p:nvSpPr>
        <p:spPr>
          <a:xfrm>
            <a:off x="1122639" y="2426928"/>
            <a:ext cx="4749800" cy="584775"/>
          </a:xfrm>
          <a:prstGeom prst="rect">
            <a:avLst/>
          </a:prstGeom>
          <a:noFill/>
        </p:spPr>
        <p:txBody>
          <a:bodyPr wrap="square" rtlCol="0">
            <a:spAutoFit/>
          </a:bodyPr>
          <a:lstStyle/>
          <a:p>
            <a:r>
              <a:rPr lang="en-US" sz="3200" b="1" dirty="0">
                <a:solidFill>
                  <a:srgbClr val="808080"/>
                </a:solidFill>
              </a:rPr>
              <a:t>Segment Highlights</a:t>
            </a:r>
          </a:p>
        </p:txBody>
      </p:sp>
    </p:spTree>
    <p:extLst>
      <p:ext uri="{BB962C8B-B14F-4D97-AF65-F5344CB8AC3E}">
        <p14:creationId xmlns:p14="http://schemas.microsoft.com/office/powerpoint/2010/main" val="112945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9D2B-B11F-C877-1A72-3E204FBF13BA}"/>
              </a:ext>
            </a:extLst>
          </p:cNvPr>
          <p:cNvSpPr>
            <a:spLocks noGrp="1"/>
          </p:cNvSpPr>
          <p:nvPr>
            <p:ph type="title"/>
          </p:nvPr>
        </p:nvSpPr>
        <p:spPr>
          <a:xfrm>
            <a:off x="838200" y="365125"/>
            <a:ext cx="10515600" cy="911225"/>
          </a:xfrm>
        </p:spPr>
        <p:txBody>
          <a:bodyPr/>
          <a:lstStyle/>
          <a:p>
            <a:r>
              <a:rPr lang="en-US" dirty="0"/>
              <a:t>TSMO Trends and Outcomes</a:t>
            </a:r>
          </a:p>
        </p:txBody>
      </p:sp>
      <p:sp>
        <p:nvSpPr>
          <p:cNvPr id="6" name="Content Placeholder 5">
            <a:extLst>
              <a:ext uri="{FF2B5EF4-FFF2-40B4-BE49-F238E27FC236}">
                <a16:creationId xmlns:a16="http://schemas.microsoft.com/office/drawing/2014/main" id="{51333A45-B503-3165-BDD9-1AC74E0643F4}"/>
              </a:ext>
            </a:extLst>
          </p:cNvPr>
          <p:cNvSpPr>
            <a:spLocks noGrp="1"/>
          </p:cNvSpPr>
          <p:nvPr>
            <p:ph idx="1"/>
          </p:nvPr>
        </p:nvSpPr>
        <p:spPr>
          <a:xfrm>
            <a:off x="838200" y="1690688"/>
            <a:ext cx="7089028" cy="4161924"/>
          </a:xfrm>
        </p:spPr>
        <p:txBody>
          <a:bodyPr/>
          <a:lstStyle/>
          <a:p>
            <a:pPr>
              <a:lnSpc>
                <a:spcPct val="100000"/>
              </a:lnSpc>
            </a:pPr>
            <a:r>
              <a:rPr lang="en-US" dirty="0"/>
              <a:t>Traffic Incident Management</a:t>
            </a:r>
          </a:p>
          <a:p>
            <a:pPr>
              <a:lnSpc>
                <a:spcPct val="100000"/>
              </a:lnSpc>
            </a:pPr>
            <a:r>
              <a:rPr lang="en-US" dirty="0"/>
              <a:t>Education and Training Collaboration</a:t>
            </a:r>
          </a:p>
          <a:p>
            <a:pPr>
              <a:lnSpc>
                <a:spcPct val="100000"/>
              </a:lnSpc>
            </a:pPr>
            <a:r>
              <a:rPr lang="en-US" dirty="0"/>
              <a:t>Balanced Technology Integration</a:t>
            </a:r>
          </a:p>
          <a:p>
            <a:pPr>
              <a:lnSpc>
                <a:spcPct val="100000"/>
              </a:lnSpc>
            </a:pPr>
            <a:r>
              <a:rPr lang="en-US" dirty="0"/>
              <a:t>Real-Time Information and Alerts</a:t>
            </a:r>
          </a:p>
          <a:p>
            <a:pPr>
              <a:lnSpc>
                <a:spcPct val="100000"/>
              </a:lnSpc>
            </a:pPr>
            <a:r>
              <a:rPr lang="en-US" dirty="0"/>
              <a:t>Traffic Signal Operational Improvements</a:t>
            </a:r>
          </a:p>
          <a:p>
            <a:pPr>
              <a:lnSpc>
                <a:spcPct val="100000"/>
              </a:lnSpc>
            </a:pPr>
            <a:r>
              <a:rPr lang="en-US" dirty="0"/>
              <a:t>Collaborative Partnerships for Efficiency</a:t>
            </a:r>
          </a:p>
          <a:p>
            <a:pPr>
              <a:lnSpc>
                <a:spcPct val="100000"/>
              </a:lnSpc>
            </a:pPr>
            <a:r>
              <a:rPr lang="en-US" dirty="0"/>
              <a:t>Investments in Data Collection &amp; Use</a:t>
            </a:r>
          </a:p>
          <a:p>
            <a:pPr>
              <a:lnSpc>
                <a:spcPct val="100000"/>
              </a:lnSpc>
            </a:pPr>
            <a:endParaRPr lang="en-US" dirty="0"/>
          </a:p>
        </p:txBody>
      </p:sp>
      <p:sp>
        <p:nvSpPr>
          <p:cNvPr id="3" name="TextBox 2">
            <a:extLst>
              <a:ext uri="{FF2B5EF4-FFF2-40B4-BE49-F238E27FC236}">
                <a16:creationId xmlns:a16="http://schemas.microsoft.com/office/drawing/2014/main" id="{A7822CB3-0146-6DCE-47F3-0A5B290664A9}"/>
              </a:ext>
            </a:extLst>
          </p:cNvPr>
          <p:cNvSpPr txBox="1"/>
          <p:nvPr/>
        </p:nvSpPr>
        <p:spPr>
          <a:xfrm>
            <a:off x="8240804" y="1834130"/>
            <a:ext cx="3786449" cy="1277273"/>
          </a:xfrm>
          <a:prstGeom prst="rect">
            <a:avLst/>
          </a:prstGeom>
          <a:noFill/>
        </p:spPr>
        <p:txBody>
          <a:bodyPr wrap="square">
            <a:spAutoFit/>
          </a:bodyPr>
          <a:lstStyle/>
          <a:p>
            <a:pPr>
              <a:spcAft>
                <a:spcPts val="600"/>
              </a:spcAft>
            </a:pPr>
            <a:r>
              <a:rPr lang="en-US" dirty="0"/>
              <a:t>The realm of transportation looks very different than it did when I joined the industry 25 years ago.</a:t>
            </a:r>
          </a:p>
          <a:p>
            <a:pPr>
              <a:spcAft>
                <a:spcPts val="600"/>
              </a:spcAft>
            </a:pPr>
            <a:r>
              <a:rPr lang="en-US" i="1" dirty="0"/>
              <a:t>Dan Hurtado (FL DOT)</a:t>
            </a:r>
          </a:p>
        </p:txBody>
      </p:sp>
      <p:sp>
        <p:nvSpPr>
          <p:cNvPr id="4" name="TextBox 3">
            <a:extLst>
              <a:ext uri="{FF2B5EF4-FFF2-40B4-BE49-F238E27FC236}">
                <a16:creationId xmlns:a16="http://schemas.microsoft.com/office/drawing/2014/main" id="{DFEFFE55-478E-DB2E-926D-743C08D8EC6F}"/>
              </a:ext>
            </a:extLst>
          </p:cNvPr>
          <p:cNvSpPr txBox="1"/>
          <p:nvPr/>
        </p:nvSpPr>
        <p:spPr>
          <a:xfrm>
            <a:off x="8240805" y="3746597"/>
            <a:ext cx="3786449" cy="1277273"/>
          </a:xfrm>
          <a:prstGeom prst="rect">
            <a:avLst/>
          </a:prstGeom>
          <a:noFill/>
        </p:spPr>
        <p:txBody>
          <a:bodyPr wrap="square">
            <a:spAutoFit/>
          </a:bodyPr>
          <a:lstStyle/>
          <a:p>
            <a:pPr>
              <a:spcAft>
                <a:spcPts val="600"/>
              </a:spcAft>
            </a:pPr>
            <a:r>
              <a:rPr lang="en-US" dirty="0"/>
              <a:t>Be as innovative as possible, recognizing you are learning as you go, not everything will work.</a:t>
            </a:r>
          </a:p>
          <a:p>
            <a:pPr>
              <a:spcAft>
                <a:spcPts val="600"/>
              </a:spcAft>
            </a:pPr>
            <a:r>
              <a:rPr lang="en-US" i="1" dirty="0"/>
              <a:t>Nicole </a:t>
            </a:r>
            <a:r>
              <a:rPr lang="en-US" i="1" dirty="0" err="1"/>
              <a:t>Majeski</a:t>
            </a:r>
            <a:r>
              <a:rPr lang="en-US" i="1" dirty="0"/>
              <a:t> (DE DOT)</a:t>
            </a:r>
          </a:p>
        </p:txBody>
      </p:sp>
      <p:sp>
        <p:nvSpPr>
          <p:cNvPr id="5" name="Rectangle 4">
            <a:extLst>
              <a:ext uri="{FF2B5EF4-FFF2-40B4-BE49-F238E27FC236}">
                <a16:creationId xmlns:a16="http://schemas.microsoft.com/office/drawing/2014/main" id="{E8A45B2A-D7F1-655B-7CC3-46084B056014}"/>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60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9D2B-B11F-C877-1A72-3E204FBF13BA}"/>
              </a:ext>
            </a:extLst>
          </p:cNvPr>
          <p:cNvSpPr>
            <a:spLocks noGrp="1"/>
          </p:cNvSpPr>
          <p:nvPr>
            <p:ph type="title"/>
          </p:nvPr>
        </p:nvSpPr>
        <p:spPr/>
        <p:txBody>
          <a:bodyPr/>
          <a:lstStyle/>
          <a:p>
            <a:r>
              <a:rPr lang="en-US" dirty="0"/>
              <a:t>Data, Digital Infrastructure, Innovation</a:t>
            </a:r>
          </a:p>
        </p:txBody>
      </p:sp>
      <p:pic>
        <p:nvPicPr>
          <p:cNvPr id="8" name="Picture 7">
            <a:extLst>
              <a:ext uri="{FF2B5EF4-FFF2-40B4-BE49-F238E27FC236}">
                <a16:creationId xmlns:a16="http://schemas.microsoft.com/office/drawing/2014/main" id="{A97CA274-2958-7E95-7F28-B2AA23392F37}"/>
              </a:ext>
            </a:extLst>
          </p:cNvPr>
          <p:cNvPicPr>
            <a:picLocks noChangeAspect="1"/>
          </p:cNvPicPr>
          <p:nvPr/>
        </p:nvPicPr>
        <p:blipFill>
          <a:blip r:embed="rId3"/>
          <a:stretch>
            <a:fillRect/>
          </a:stretch>
        </p:blipFill>
        <p:spPr>
          <a:xfrm>
            <a:off x="1204770" y="1690688"/>
            <a:ext cx="5852148" cy="4096501"/>
          </a:xfrm>
          <a:prstGeom prst="rect">
            <a:avLst/>
          </a:prstGeom>
          <a:ln>
            <a:solidFill>
              <a:schemeClr val="tx1"/>
            </a:solidFill>
          </a:ln>
        </p:spPr>
      </p:pic>
      <p:sp>
        <p:nvSpPr>
          <p:cNvPr id="10" name="TextBox 9">
            <a:extLst>
              <a:ext uri="{FF2B5EF4-FFF2-40B4-BE49-F238E27FC236}">
                <a16:creationId xmlns:a16="http://schemas.microsoft.com/office/drawing/2014/main" id="{5EEF6CFA-4265-4C25-1FC8-995607D89BFE}"/>
              </a:ext>
            </a:extLst>
          </p:cNvPr>
          <p:cNvSpPr txBox="1"/>
          <p:nvPr/>
        </p:nvSpPr>
        <p:spPr>
          <a:xfrm>
            <a:off x="8240803" y="1690688"/>
            <a:ext cx="3786449" cy="1831271"/>
          </a:xfrm>
          <a:prstGeom prst="rect">
            <a:avLst/>
          </a:prstGeom>
          <a:noFill/>
        </p:spPr>
        <p:txBody>
          <a:bodyPr wrap="square">
            <a:spAutoFit/>
          </a:bodyPr>
          <a:lstStyle/>
          <a:p>
            <a:pPr>
              <a:spcAft>
                <a:spcPts val="600"/>
              </a:spcAft>
            </a:pPr>
            <a:r>
              <a:rPr lang="en-US" dirty="0"/>
              <a:t>15 years ago, we complained about not having enough data to make decisions; today we almost have too much data and need to be strategic in how we analyze and utilize it.</a:t>
            </a:r>
          </a:p>
          <a:p>
            <a:pPr>
              <a:spcAft>
                <a:spcPts val="600"/>
              </a:spcAft>
            </a:pPr>
            <a:r>
              <a:rPr lang="en-US" i="1" dirty="0"/>
              <a:t>Daniela Bremmer (Wash DOT)</a:t>
            </a:r>
          </a:p>
        </p:txBody>
      </p:sp>
      <p:sp>
        <p:nvSpPr>
          <p:cNvPr id="11" name="TextBox 10">
            <a:extLst>
              <a:ext uri="{FF2B5EF4-FFF2-40B4-BE49-F238E27FC236}">
                <a16:creationId xmlns:a16="http://schemas.microsoft.com/office/drawing/2014/main" id="{9417AA61-CEF2-4FD7-455F-6F8026C28222}"/>
              </a:ext>
            </a:extLst>
          </p:cNvPr>
          <p:cNvSpPr txBox="1"/>
          <p:nvPr/>
        </p:nvSpPr>
        <p:spPr>
          <a:xfrm>
            <a:off x="8240803" y="3874650"/>
            <a:ext cx="3786449" cy="2108269"/>
          </a:xfrm>
          <a:prstGeom prst="rect">
            <a:avLst/>
          </a:prstGeom>
          <a:noFill/>
        </p:spPr>
        <p:txBody>
          <a:bodyPr wrap="square">
            <a:spAutoFit/>
          </a:bodyPr>
          <a:lstStyle/>
          <a:p>
            <a:pPr>
              <a:spcAft>
                <a:spcPts val="600"/>
              </a:spcAft>
            </a:pPr>
            <a:r>
              <a:rPr lang="en-US" dirty="0"/>
              <a:t>You might have a hard time remembering the last time you utilized our transportation system without some type of technology, data, and communications that played a role.</a:t>
            </a:r>
          </a:p>
          <a:p>
            <a:pPr>
              <a:spcAft>
                <a:spcPts val="600"/>
              </a:spcAft>
            </a:pPr>
            <a:r>
              <a:rPr lang="en-US" i="1" dirty="0"/>
              <a:t>Tim Drake (ITSA)</a:t>
            </a:r>
          </a:p>
        </p:txBody>
      </p:sp>
      <p:sp>
        <p:nvSpPr>
          <p:cNvPr id="12" name="Rectangle 11">
            <a:extLst>
              <a:ext uri="{FF2B5EF4-FFF2-40B4-BE49-F238E27FC236}">
                <a16:creationId xmlns:a16="http://schemas.microsoft.com/office/drawing/2014/main" id="{E5E5C365-B526-59E9-FB51-0C0ED64C2421}"/>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22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9D2B-B11F-C877-1A72-3E204FBF13BA}"/>
              </a:ext>
            </a:extLst>
          </p:cNvPr>
          <p:cNvSpPr>
            <a:spLocks noGrp="1"/>
          </p:cNvSpPr>
          <p:nvPr>
            <p:ph type="title"/>
          </p:nvPr>
        </p:nvSpPr>
        <p:spPr/>
        <p:txBody>
          <a:bodyPr/>
          <a:lstStyle/>
          <a:p>
            <a:r>
              <a:rPr lang="en-US" dirty="0"/>
              <a:t>Data, Digital Infrastructure, Innovation</a:t>
            </a:r>
          </a:p>
        </p:txBody>
      </p:sp>
      <p:pic>
        <p:nvPicPr>
          <p:cNvPr id="7" name="Picture 6">
            <a:extLst>
              <a:ext uri="{FF2B5EF4-FFF2-40B4-BE49-F238E27FC236}">
                <a16:creationId xmlns:a16="http://schemas.microsoft.com/office/drawing/2014/main" id="{967931F4-E21D-142E-40F8-5083BA09ABA8}"/>
              </a:ext>
            </a:extLst>
          </p:cNvPr>
          <p:cNvPicPr>
            <a:picLocks noChangeAspect="1"/>
          </p:cNvPicPr>
          <p:nvPr/>
        </p:nvPicPr>
        <p:blipFill>
          <a:blip r:embed="rId2"/>
          <a:stretch>
            <a:fillRect/>
          </a:stretch>
        </p:blipFill>
        <p:spPr>
          <a:xfrm>
            <a:off x="1124794" y="1736817"/>
            <a:ext cx="5923524" cy="4026309"/>
          </a:xfrm>
          <a:prstGeom prst="rect">
            <a:avLst/>
          </a:prstGeom>
          <a:ln>
            <a:solidFill>
              <a:schemeClr val="tx1"/>
            </a:solidFill>
          </a:ln>
        </p:spPr>
      </p:pic>
      <p:sp>
        <p:nvSpPr>
          <p:cNvPr id="4" name="TextBox 3">
            <a:extLst>
              <a:ext uri="{FF2B5EF4-FFF2-40B4-BE49-F238E27FC236}">
                <a16:creationId xmlns:a16="http://schemas.microsoft.com/office/drawing/2014/main" id="{10B46087-662B-A70F-B73A-829CD0380184}"/>
              </a:ext>
            </a:extLst>
          </p:cNvPr>
          <p:cNvSpPr txBox="1"/>
          <p:nvPr/>
        </p:nvSpPr>
        <p:spPr>
          <a:xfrm>
            <a:off x="8240803" y="1690688"/>
            <a:ext cx="3786449" cy="1831271"/>
          </a:xfrm>
          <a:prstGeom prst="rect">
            <a:avLst/>
          </a:prstGeom>
          <a:noFill/>
        </p:spPr>
        <p:txBody>
          <a:bodyPr wrap="square">
            <a:spAutoFit/>
          </a:bodyPr>
          <a:lstStyle/>
          <a:p>
            <a:pPr>
              <a:spcAft>
                <a:spcPts val="600"/>
              </a:spcAft>
            </a:pPr>
            <a:r>
              <a:rPr lang="en-US" dirty="0"/>
              <a:t>We need O&amp;M funding from federal funds, particularly for technology and TSMO strategies that have different requirements from physical assets, cybersecurity, etc. </a:t>
            </a:r>
          </a:p>
          <a:p>
            <a:pPr>
              <a:spcAft>
                <a:spcPts val="600"/>
              </a:spcAft>
            </a:pPr>
            <a:r>
              <a:rPr lang="en-US" i="1" dirty="0"/>
              <a:t>Laura Chace (ITSA)</a:t>
            </a:r>
          </a:p>
        </p:txBody>
      </p:sp>
      <p:sp>
        <p:nvSpPr>
          <p:cNvPr id="5" name="TextBox 4">
            <a:extLst>
              <a:ext uri="{FF2B5EF4-FFF2-40B4-BE49-F238E27FC236}">
                <a16:creationId xmlns:a16="http://schemas.microsoft.com/office/drawing/2014/main" id="{D859ED21-FD09-73C9-CA27-BCCC816108A9}"/>
              </a:ext>
            </a:extLst>
          </p:cNvPr>
          <p:cNvSpPr txBox="1"/>
          <p:nvPr/>
        </p:nvSpPr>
        <p:spPr>
          <a:xfrm>
            <a:off x="8240803" y="3874650"/>
            <a:ext cx="3786449" cy="2108269"/>
          </a:xfrm>
          <a:prstGeom prst="rect">
            <a:avLst/>
          </a:prstGeom>
          <a:noFill/>
        </p:spPr>
        <p:txBody>
          <a:bodyPr wrap="square">
            <a:spAutoFit/>
          </a:bodyPr>
          <a:lstStyle/>
          <a:p>
            <a:pPr>
              <a:spcAft>
                <a:spcPts val="600"/>
              </a:spcAft>
            </a:pPr>
            <a:r>
              <a:rPr lang="en-US" dirty="0"/>
              <a:t>Within transportation in general we’re trying to push a culture shift to talk about technology and operations in parallel with construction and building.  We’re making progress but still have a ways to go.</a:t>
            </a:r>
          </a:p>
          <a:p>
            <a:pPr>
              <a:spcAft>
                <a:spcPts val="600"/>
              </a:spcAft>
            </a:pPr>
            <a:r>
              <a:rPr lang="en-US" i="1" dirty="0"/>
              <a:t>Jim Tymon (AASHTO)</a:t>
            </a:r>
          </a:p>
        </p:txBody>
      </p:sp>
      <p:sp>
        <p:nvSpPr>
          <p:cNvPr id="9" name="Rectangle 8">
            <a:extLst>
              <a:ext uri="{FF2B5EF4-FFF2-40B4-BE49-F238E27FC236}">
                <a16:creationId xmlns:a16="http://schemas.microsoft.com/office/drawing/2014/main" id="{7C5C6B21-CE4D-29EC-BD94-5DE8ACA015B6}"/>
              </a:ext>
            </a:extLst>
          </p:cNvPr>
          <p:cNvSpPr/>
          <p:nvPr/>
        </p:nvSpPr>
        <p:spPr>
          <a:xfrm>
            <a:off x="8061157" y="1690688"/>
            <a:ext cx="45719" cy="452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97809"/>
      </p:ext>
    </p:extLst>
  </p:cSld>
  <p:clrMapOvr>
    <a:masterClrMapping/>
  </p:clrMapOvr>
</p:sld>
</file>

<file path=ppt/theme/theme1.xml><?xml version="1.0" encoding="utf-8"?>
<a:theme xmlns:a="http://schemas.openxmlformats.org/drawingml/2006/main" name="ITE Simple Master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 simple template.potx" id="{04C1CB27-AE2D-46C2-95FA-A8C087C6C152}" vid="{E2C78CFE-6EC4-4697-B23B-DDF97DF16837}"/>
    </a:ext>
  </a:extLst>
</a:theme>
</file>

<file path=ppt/theme/theme2.xml><?xml version="1.0" encoding="utf-8"?>
<a:theme xmlns:a="http://schemas.openxmlformats.org/drawingml/2006/main" name="ITE Simple Master 2-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 simple template.potx" id="{04C1CB27-AE2D-46C2-95FA-A8C087C6C152}" vid="{34C186E0-ED6B-49EB-B1CF-EAE20CCE5117}"/>
    </a:ext>
  </a:extLst>
</a:theme>
</file>

<file path=ppt/theme/theme3.xml><?xml version="1.0" encoding="utf-8"?>
<a:theme xmlns:a="http://schemas.openxmlformats.org/drawingml/2006/main" name="ITE Simple Master Blu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 simple template.potx" id="{04C1CB27-AE2D-46C2-95FA-A8C087C6C152}" vid="{428F82D4-05C2-42C6-A45F-CB09579E2E76}"/>
    </a:ext>
  </a:extLst>
</a:theme>
</file>

<file path=ppt/theme/theme4.xml><?xml version="1.0" encoding="utf-8"?>
<a:theme xmlns:a="http://schemas.openxmlformats.org/drawingml/2006/main" name="4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 simple template.potx" id="{04C1CB27-AE2D-46C2-95FA-A8C087C6C152}" vid="{493AB3BF-5C44-4051-ADFD-E4CD5C490703}"/>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 simple template.potx" id="{04C1CB27-AE2D-46C2-95FA-A8C087C6C152}" vid="{58DFFE92-50CF-45C3-8775-AC460001DCF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ITE simple template</Template>
  <TotalTime>5635</TotalTime>
  <Words>1158</Words>
  <Application>Microsoft Macintosh PowerPoint</Application>
  <PresentationFormat>Widescreen</PresentationFormat>
  <Paragraphs>116</Paragraphs>
  <Slides>15</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Corbel</vt:lpstr>
      <vt:lpstr>Symbol</vt:lpstr>
      <vt:lpstr>ITE Simple Masterl 1</vt:lpstr>
      <vt:lpstr>ITE Simple Master 2-L</vt:lpstr>
      <vt:lpstr>ITE Simple Master Blue 2</vt:lpstr>
      <vt:lpstr>4_Office Theme</vt:lpstr>
      <vt:lpstr>Custom Design</vt:lpstr>
      <vt:lpstr>National Operations Center of Excellence 2023 TSMO Virtual Summit</vt:lpstr>
      <vt:lpstr>Accelerating Deployment of Current &amp; Emerging TSMO Practices</vt:lpstr>
      <vt:lpstr>PowerPoint Presentation</vt:lpstr>
      <vt:lpstr>Goals Achieved!</vt:lpstr>
      <vt:lpstr>Goals Achieved!</vt:lpstr>
      <vt:lpstr>PowerPoint Presentation</vt:lpstr>
      <vt:lpstr>TSMO Trends and Outcomes</vt:lpstr>
      <vt:lpstr>Data, Digital Infrastructure, Innovation</vt:lpstr>
      <vt:lpstr>Data, Digital Infrastructure, Innovation</vt:lpstr>
      <vt:lpstr>Organization</vt:lpstr>
      <vt:lpstr>Safety</vt:lpstr>
      <vt:lpstr>PowerPoint Presentation</vt:lpstr>
      <vt:lpstr>Additional Lessons and Input</vt:lpstr>
      <vt:lpstr>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Luana Broshears</dc:creator>
  <cp:lastModifiedBy>Vince Brosco</cp:lastModifiedBy>
  <cp:revision>74</cp:revision>
  <cp:lastPrinted>2023-07-31T20:42:06Z</cp:lastPrinted>
  <dcterms:created xsi:type="dcterms:W3CDTF">2022-06-09T12:42:22Z</dcterms:created>
  <dcterms:modified xsi:type="dcterms:W3CDTF">2024-03-15T22:49:26Z</dcterms:modified>
</cp:coreProperties>
</file>