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417" r:id="rId5"/>
    <p:sldId id="446" r:id="rId6"/>
    <p:sldId id="445" r:id="rId7"/>
    <p:sldId id="336" r:id="rId8"/>
    <p:sldId id="333" r:id="rId9"/>
    <p:sldId id="447" r:id="rId10"/>
    <p:sldId id="454" r:id="rId11"/>
    <p:sldId id="455" r:id="rId12"/>
    <p:sldId id="450" r:id="rId13"/>
    <p:sldId id="448" r:id="rId14"/>
    <p:sldId id="452" r:id="rId15"/>
    <p:sldId id="449" r:id="rId16"/>
    <p:sldId id="453" r:id="rId17"/>
    <p:sldId id="451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1" autoAdjust="0"/>
    <p:restoredTop sz="96236" autoAdjust="0"/>
  </p:normalViewPr>
  <p:slideViewPr>
    <p:cSldViewPr snapToGrid="0" snapToObjects="1">
      <p:cViewPr varScale="1">
        <p:scale>
          <a:sx n="106" d="100"/>
          <a:sy n="106" d="100"/>
        </p:scale>
        <p:origin x="34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EShare\Personal\NOCoE\Comms%20Px%20and%20Webinar-2023\Poll%20Resul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EShare\Personal\NOCoE\Comms%20Px%20and%20Webinar-2023\Poll%20Resul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EShare\Personal\NOCoE\Comms%20Px%20and%20Webinar-2023\Poll%20Resul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EShare\Personal\NOCoE\Comms%20Px%20and%20Webinar-2023\Poll%20Resul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u="none" strike="noStrike" baseline="0">
                <a:effectLst/>
              </a:rPr>
              <a:t>Does your organization have a dedicated web resource for TSMO/operations?</a:t>
            </a:r>
            <a:r>
              <a:rPr lang="en-US" sz="1800" b="1" i="0" u="none" strike="noStrike" baseline="0"/>
              <a:t>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C4B-4080-A3A2-8E4AD4BC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C4B-4080-A3A2-8E4AD4BC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C4B-4080-A3A2-8E4AD4BCF27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12</c:v>
                </c:pt>
                <c:pt idx="1">
                  <c:v>13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4B-4080-A3A2-8E4AD4BCF27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u="none" strike="noStrike" baseline="0">
                <a:effectLst/>
              </a:rPr>
              <a:t>Do you plan to upgrade or build a TSMO/operations webpage in the next year?</a:t>
            </a:r>
            <a:r>
              <a:rPr lang="en-US" sz="1800" b="1" i="0" u="none" strike="noStrike" baseline="0"/>
              <a:t>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374-46C0-AB31-4F9BF3651D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374-46C0-AB31-4F9BF3651D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374-46C0-AB31-4F9BF3651DC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Sheet1!$B$3:$D$3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74-46C0-AB31-4F9BF3651DC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u="none" strike="noStrike" baseline="0">
                <a:effectLst/>
              </a:rPr>
              <a:t>Does your organization have a dedicated video for TSMO/operations?</a:t>
            </a:r>
            <a:r>
              <a:rPr lang="en-US" sz="1800" b="1" i="0" u="none" strike="noStrike" baseline="0"/>
              <a:t>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149-43B1-9EE6-070EFCB589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149-43B1-9EE6-070EFCB589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149-43B1-9EE6-070EFCB5890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Sheet1!$B$5:$D$5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9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49-43B1-9EE6-070EFCB5890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u="none" strike="noStrike" baseline="0">
                <a:effectLst/>
              </a:rPr>
              <a:t>Do you plan to develop a TSMO/operations video in the next year?</a:t>
            </a:r>
            <a:r>
              <a:rPr lang="en-US" sz="1800" b="1" i="0" u="none" strike="noStrike" baseline="0"/>
              <a:t>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C6-4C4E-ABCF-E4B5427CF5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C6-4C4E-ABCF-E4B5427CF53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C6-4C4E-ABCF-E4B5427CF53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Sheet1!$B$7:$D$7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Sheet1!$B$8:$D$8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C6-4C4E-ABCF-E4B5427CF53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C1B91-799E-7B49-84DE-4969B190AB90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FCDBF-4723-1842-A57B-DC3D233F7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7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74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22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00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403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315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59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8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128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496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696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CDBF-4723-1842-A57B-DC3D233F74A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44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2841F-9B98-8D4C-9C5D-E51C09975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107C06-202D-E14E-B4B9-14F8306EA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29921-76CA-1643-8D81-87C7F9C29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B405C-BB0E-4148-8A26-3D04BF46A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0E0-8275-1449-ABB3-E1D1795E0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17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C397-AE52-4F46-95BB-1350774FA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702A0-9921-DA45-8E22-0395B9C2D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97609-3D4E-B541-A523-5AB2FAD3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045FD-5BF5-5547-BED5-2D429186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F399F-B7A7-9F43-8F72-1D87FE82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88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715E74-F0E1-CE48-A94E-84E99CCD5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BEF36F-5655-A442-B643-AD3027D69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5E3C6-2612-F241-A27E-ADE8A9F0F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E03B5-BAC7-764C-8403-A0F55D727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23BE6-BC70-0A45-A6F9-5B26922E3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1521-CD5C-DA4B-B68F-2C0F4E0FE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5431F-8D03-1F45-A067-6FAF94614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5BB9A-0AF5-6F4F-A7C3-ECC4CA015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58F4A-66A8-FB4C-AFB3-CF37CBD5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790D1-C64C-F94A-B901-9E8E1C335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0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E612C-FCF1-0940-92CF-36EC2A9B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D274D-7FF4-4644-ADCA-E2584948E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6F029-D84C-2D45-AC6E-F18AB7EA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61850-B9A3-8849-9B6E-E64CEB48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C999-D576-ED4F-90C8-A4BDF260B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77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EFAC0-02D5-C747-8F09-3117F7113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44F39-E03B-B442-BBCC-83C87BC89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A13EB-837E-4F46-A95C-90579012C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EB1A5-DD74-174C-80A6-80C226186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D9331-E8FA-EF46-B46B-A6E7E4167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B73CF-4250-044B-8132-98CBE661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4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D4F0-8F11-D24C-823B-1D7B2C322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8038D-0D2C-A94F-B9A9-A560E8DB5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6C3D0-2E6A-684C-AD56-D8C0CB140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C1B11B-937E-1B4A-B763-B7983E35E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D50B5-F730-E84B-AA8E-1F60284D9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37C58F-EB97-6B44-8C42-6CC6A12E7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C08D23-3BF8-7745-8ECF-7D854CE0D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2D7BA7-F679-074B-9C33-161BAB8C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3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A9CB-E9E5-5B4F-A8FF-179E37F8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9C3E2A-3FC7-CC45-BAA6-0ED3899CE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021E6-62F2-C245-A0ED-4CCF09DE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04EE4-6EB9-5E44-9C2D-0A0EA131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88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6727A5-01FA-D54E-81EE-A89939B44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A76043-016B-1746-B2E8-BEF0CD2F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458D3-1E99-7A42-A2D0-1481F5865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9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1D27A-E146-C744-8BD2-CFD4DB40B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D8F94-B861-9448-9DE5-71D33C9DC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B6CF95-F06B-A54E-8356-753013F86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AE117-7CC9-D14A-917C-9DF6795CB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15BEF-92CC-1F47-A7FB-0446A5D04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FF535-75D7-FD4C-AA59-BB888489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27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FDF8B-9A9D-2347-A46B-14F639592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56546-53F3-BF4B-8332-C2A069E7F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9661B-1DD8-1847-9F7D-03ABDDC64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43B40-4FD4-E242-9810-85FD19EE6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E9BE4-1427-8C41-8A89-68341197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6F1C-EB98-1947-8973-E85AB2FC7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33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9F6A49-55BD-0C41-8B3B-6CEDB0EC8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A8B6E-D131-5D4A-AE89-1317E35D7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2B735-A55B-7840-AD6F-1ABEF14C4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96B28-5D66-304A-81DC-BF8390E739B8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84B93-27E5-2241-93EA-CC92FF66B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61F31-DF66-8744-99B8-8BDFA8E18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D0EDE-49BD-564F-82EA-9EF12E9C237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E848F59-BBB8-401E-5A00-D43415E747F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301387" y="6133879"/>
            <a:ext cx="1589225" cy="58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41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zdot.gov/safety-message-contes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FB666-294E-DD83-8019-56BD9E86C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881" y="1122362"/>
            <a:ext cx="11275359" cy="2526093"/>
          </a:xfrm>
        </p:spPr>
        <p:txBody>
          <a:bodyPr>
            <a:normAutofit/>
          </a:bodyPr>
          <a:lstStyle/>
          <a:p>
            <a:r>
              <a:rPr lang="en-US" sz="6600" b="1" dirty="0"/>
              <a:t>Public Communications and TSMO Peer Exchange</a:t>
            </a:r>
            <a:br>
              <a:rPr lang="en-US" sz="6600" b="1" dirty="0"/>
            </a:br>
            <a:r>
              <a:rPr lang="en-US" sz="3600" dirty="0"/>
              <a:t>October 18,2023 | Portland, ME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6851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F0B76-540B-E5B6-7BA4-0D503921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Traveler Information </a:t>
            </a:r>
          </a:p>
        </p:txBody>
      </p:sp>
    </p:spTree>
    <p:extLst>
      <p:ext uri="{BB962C8B-B14F-4D97-AF65-F5344CB8AC3E}">
        <p14:creationId xmlns:p14="http://schemas.microsoft.com/office/powerpoint/2010/main" val="3604240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F0B76-540B-E5B6-7BA4-0D503921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62262"/>
            <a:ext cx="10515600" cy="11334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hlinkClick r:id="rId3"/>
              </a:rPr>
              <a:t>ADOT Safety Message Contest | Department of Transportation (azdot.gov)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046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F0B76-540B-E5B6-7BA4-0D503921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Rapid Roundtable Discussion </a:t>
            </a:r>
          </a:p>
        </p:txBody>
      </p:sp>
    </p:spTree>
    <p:extLst>
      <p:ext uri="{BB962C8B-B14F-4D97-AF65-F5344CB8AC3E}">
        <p14:creationId xmlns:p14="http://schemas.microsoft.com/office/powerpoint/2010/main" val="3469032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F2DC6C4-79B1-466F-8F23-64C61803D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818896"/>
              </p:ext>
            </p:extLst>
          </p:nvPr>
        </p:nvGraphicFramePr>
        <p:xfrm>
          <a:off x="874439" y="643466"/>
          <a:ext cx="4526275" cy="271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17A6204-1DAF-BA2A-2232-54AD1C8551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183776"/>
              </p:ext>
            </p:extLst>
          </p:nvPr>
        </p:nvGraphicFramePr>
        <p:xfrm>
          <a:off x="6791286" y="643466"/>
          <a:ext cx="4526275" cy="271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732128D-3AE3-3ECB-4124-B66897CDA5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407060"/>
              </p:ext>
            </p:extLst>
          </p:nvPr>
        </p:nvGraphicFramePr>
        <p:xfrm>
          <a:off x="874439" y="3498768"/>
          <a:ext cx="4474457" cy="260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0E187D6-6E37-8011-109A-11EC675183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397502"/>
              </p:ext>
            </p:extLst>
          </p:nvPr>
        </p:nvGraphicFramePr>
        <p:xfrm>
          <a:off x="6785812" y="3498769"/>
          <a:ext cx="4531750" cy="266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48534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F0B76-540B-E5B6-7BA4-0D503921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29471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ED184-1D4E-9A3B-20DC-5D4903DD9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Exchange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AF98F-3F81-C0A0-08D0-DA511C360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5829" y="1269207"/>
            <a:ext cx="5157787" cy="823912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6C5DA-15CD-E69F-3B3A-76E768564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829" y="2345812"/>
            <a:ext cx="11000347" cy="368458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/>
              <a:t>The National Operations Center of Excellence (NOCoE), a partnership of AASHTO, ITE, and ITS America and with support from FHWA, holds 6 peer exchanges each year as part of its regular technical service program. For 2023, the NOCoE Technical Advisory Committee (TAC) identified a peer exchange on public communications peer exchange and resources as the number one priority for NOCoE in 2023. NOCoE staff proposed holding a peer exchange at the AASHTO Transcomm annual meeting to engage with as many communications professionals as possible. </a:t>
            </a:r>
          </a:p>
          <a:p>
            <a:endParaRPr lang="en-US" sz="7200" dirty="0"/>
          </a:p>
          <a:p>
            <a:endParaRPr lang="en-US" sz="7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31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ED184-1D4E-9A3B-20DC-5D4903DD9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Exchange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AF98F-3F81-C0A0-08D0-DA511C360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69207"/>
            <a:ext cx="5157787" cy="823912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6C5DA-15CD-E69F-3B3A-76E768564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829" y="2090318"/>
            <a:ext cx="11000347" cy="36845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7200" dirty="0"/>
          </a:p>
          <a:p>
            <a:pPr>
              <a:lnSpc>
                <a:spcPct val="12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200" dirty="0"/>
              <a:t>Exchange information on best practices in TSMO and public communications.</a:t>
            </a:r>
          </a:p>
          <a:p>
            <a:pPr>
              <a:lnSpc>
                <a:spcPct val="12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200" dirty="0"/>
              <a:t>Learn about regular challenges faced by practitioners in these disciplines.</a:t>
            </a:r>
          </a:p>
          <a:p>
            <a:pPr>
              <a:lnSpc>
                <a:spcPct val="12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200" dirty="0"/>
              <a:t>Identify resource needs for effective public communications and transportation systems management and operations (TSMO). </a:t>
            </a:r>
          </a:p>
          <a:p>
            <a:endParaRPr lang="en-US" sz="7200" dirty="0"/>
          </a:p>
          <a:p>
            <a:endParaRPr lang="en-US" sz="7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1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F0B76-540B-E5B6-7BA4-0D503921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62262"/>
            <a:ext cx="10515600" cy="1133475"/>
          </a:xfrm>
        </p:spPr>
        <p:txBody>
          <a:bodyPr/>
          <a:lstStyle/>
          <a:p>
            <a:pPr algn="ctr"/>
            <a:r>
              <a:rPr lang="en-US" dirty="0"/>
              <a:t>Welcome and Introductions</a:t>
            </a:r>
          </a:p>
        </p:txBody>
      </p:sp>
    </p:spTree>
    <p:extLst>
      <p:ext uri="{BB962C8B-B14F-4D97-AF65-F5344CB8AC3E}">
        <p14:creationId xmlns:p14="http://schemas.microsoft.com/office/powerpoint/2010/main" val="188579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B5704-0C5B-5E68-AE30-FCBA178C4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365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6B6FD73C-E1A5-E473-0E40-6C24911D2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212" y="1609164"/>
            <a:ext cx="65" cy="723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2352" rIns="0" bIns="7617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8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8813" algn="l"/>
              </a:tabLst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23F51"/>
              </a:solidFill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 (Headings CS)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8813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D93D75-B621-D246-D8C6-D92BC5E60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753686"/>
              </p:ext>
            </p:extLst>
          </p:nvPr>
        </p:nvGraphicFramePr>
        <p:xfrm>
          <a:off x="1896099" y="931799"/>
          <a:ext cx="8420979" cy="498506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143283">
                  <a:extLst>
                    <a:ext uri="{9D8B030D-6E8A-4147-A177-3AD203B41FA5}">
                      <a16:colId xmlns:a16="http://schemas.microsoft.com/office/drawing/2014/main" val="144490478"/>
                    </a:ext>
                  </a:extLst>
                </a:gridCol>
                <a:gridCol w="7277696">
                  <a:extLst>
                    <a:ext uri="{9D8B030D-6E8A-4147-A177-3AD203B41FA5}">
                      <a16:colId xmlns:a16="http://schemas.microsoft.com/office/drawing/2014/main" val="3874957616"/>
                    </a:ext>
                  </a:extLst>
                </a:gridCol>
              </a:tblGrid>
              <a:tr h="1838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Time (ET)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Topic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extLst>
                  <a:ext uri="{0D108BD9-81ED-4DB2-BD59-A6C34878D82A}">
                    <a16:rowId xmlns:a16="http://schemas.microsoft.com/office/drawing/2014/main" val="2241856377"/>
                  </a:ext>
                </a:extLst>
              </a:tr>
              <a:tr h="1839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8:00 – 9:00am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Breakfast</a:t>
                      </a:r>
                    </a:p>
                  </a:txBody>
                  <a:tcPr marL="55100" marR="55100" marT="0" marB="0"/>
                </a:tc>
                <a:extLst>
                  <a:ext uri="{0D108BD9-81ED-4DB2-BD59-A6C34878D82A}">
                    <a16:rowId xmlns:a16="http://schemas.microsoft.com/office/drawing/2014/main" val="4229316712"/>
                  </a:ext>
                </a:extLst>
              </a:tr>
              <a:tr h="3306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9:00 – 9:10am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Welcome and Goals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extLst>
                  <a:ext uri="{0D108BD9-81ED-4DB2-BD59-A6C34878D82A}">
                    <a16:rowId xmlns:a16="http://schemas.microsoft.com/office/drawing/2014/main" val="1899739901"/>
                  </a:ext>
                </a:extLst>
              </a:tr>
              <a:tr h="1338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9:10 – 10:00</a:t>
                      </a:r>
                      <a:endParaRPr lang="en-US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Communicating the benefits of TSMO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u="sng" kern="100" dirty="0">
                          <a:effectLst/>
                        </a:rPr>
                        <a:t>Presentation</a:t>
                      </a:r>
                      <a:r>
                        <a:rPr lang="en-US" sz="1200" kern="100" dirty="0">
                          <a:effectLst/>
                        </a:rPr>
                        <a:t>: Laurie Matkowski, Gannett Fleming and NOCoE TAC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u="sng" kern="100" dirty="0">
                          <a:effectLst/>
                        </a:rPr>
                        <a:t>Panel Discussion: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742950" marR="0" lvl="1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effectLst/>
                        </a:rPr>
                        <a:t>Communicating to key stakeholders</a:t>
                      </a:r>
                    </a:p>
                    <a:p>
                      <a:pPr marL="742950" marR="0" lvl="1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effectLst/>
                        </a:rPr>
                        <a:t>Building a new program</a:t>
                      </a:r>
                    </a:p>
                    <a:p>
                      <a:pPr marL="742950" marR="0" lvl="1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effectLst/>
                        </a:rPr>
                        <a:t>Communicating benefits to the public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u="sng" kern="100" dirty="0">
                          <a:effectLst/>
                        </a:rPr>
                        <a:t>Poll Questions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extLst>
                  <a:ext uri="{0D108BD9-81ED-4DB2-BD59-A6C34878D82A}">
                    <a16:rowId xmlns:a16="http://schemas.microsoft.com/office/drawing/2014/main" val="1926279025"/>
                  </a:ext>
                </a:extLst>
              </a:tr>
              <a:tr h="204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10:00 – 10:15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tc>
                  <a:txBody>
                    <a:bodyPr/>
                    <a:lstStyle/>
                    <a:p>
                      <a:pPr marL="16256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                                                          Break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 anchor="ctr"/>
                </a:tc>
                <a:extLst>
                  <a:ext uri="{0D108BD9-81ED-4DB2-BD59-A6C34878D82A}">
                    <a16:rowId xmlns:a16="http://schemas.microsoft.com/office/drawing/2014/main" val="3914498080"/>
                  </a:ext>
                </a:extLst>
              </a:tr>
              <a:tr h="9534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10:15 – 11:00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Traveler information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u="sng" kern="100" dirty="0">
                          <a:effectLst/>
                        </a:rPr>
                        <a:t>Panel Discussion and Poll Questions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742950" marR="0" lvl="1" indent="-28575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Traveler information programs</a:t>
                      </a:r>
                    </a:p>
                    <a:p>
                      <a:pPr marL="742950" marR="0" lvl="1" indent="-28575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Winter weather and work zones</a:t>
                      </a:r>
                    </a:p>
                    <a:p>
                      <a:pPr marL="742950" marR="0" lvl="1" indent="-28575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social media</a:t>
                      </a:r>
                    </a:p>
                  </a:txBody>
                  <a:tcPr marL="55100" marR="55100" marT="0" marB="0"/>
                </a:tc>
                <a:extLst>
                  <a:ext uri="{0D108BD9-81ED-4DB2-BD59-A6C34878D82A}">
                    <a16:rowId xmlns:a16="http://schemas.microsoft.com/office/drawing/2014/main" val="3804262513"/>
                  </a:ext>
                </a:extLst>
              </a:tr>
              <a:tr h="15305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11:00 – 11:50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Rapid Roundtable Discussion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u="sng" kern="100" dirty="0">
                          <a:effectLst/>
                        </a:rPr>
                        <a:t>Presentation:</a:t>
                      </a:r>
                      <a:r>
                        <a:rPr lang="en-US" sz="1200" kern="100" dirty="0">
                          <a:effectLst/>
                        </a:rPr>
                        <a:t> (Colby Fortier-Brown, Maine DOT)</a:t>
                      </a:r>
                    </a:p>
                    <a:p>
                      <a:pPr marL="742950" marR="0" lvl="1" indent="-28575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Regional partnerships</a:t>
                      </a:r>
                    </a:p>
                    <a:p>
                      <a:pPr marL="742950" marR="0" lvl="1" indent="-28575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Wireless emergency alerts</a:t>
                      </a:r>
                    </a:p>
                    <a:p>
                      <a:pPr marL="742950" marR="0" lvl="1" indent="-28575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Highlighting TSMO investment</a:t>
                      </a:r>
                    </a:p>
                    <a:p>
                      <a:pPr marL="742950" marR="0" lvl="1" indent="-28575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Equity and Inclusivity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u="sng" kern="100" dirty="0">
                          <a:effectLst/>
                        </a:rPr>
                        <a:t>Poll Questions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extLst>
                  <a:ext uri="{0D108BD9-81ED-4DB2-BD59-A6C34878D82A}">
                    <a16:rowId xmlns:a16="http://schemas.microsoft.com/office/drawing/2014/main" val="3456003824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11:50– 12pm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Closing</a:t>
                      </a:r>
                      <a:endParaRPr lang="en-US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00" marR="55100" marT="0" marB="0"/>
                </a:tc>
                <a:extLst>
                  <a:ext uri="{0D108BD9-81ED-4DB2-BD59-A6C34878D82A}">
                    <a16:rowId xmlns:a16="http://schemas.microsoft.com/office/drawing/2014/main" val="98268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05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F0B76-540B-E5B6-7BA4-0D503921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62262"/>
            <a:ext cx="10515600" cy="11334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Communicating the Benefits of TSMO</a:t>
            </a:r>
          </a:p>
        </p:txBody>
      </p:sp>
    </p:spTree>
    <p:extLst>
      <p:ext uri="{BB962C8B-B14F-4D97-AF65-F5344CB8AC3E}">
        <p14:creationId xmlns:p14="http://schemas.microsoft.com/office/powerpoint/2010/main" val="4293800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E91A-276E-D84D-A38C-7958BFD74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TSMO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52B02-1703-0E13-9BDC-CF2C30C540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Work Zone Management</a:t>
            </a:r>
          </a:p>
          <a:p>
            <a:r>
              <a:rPr lang="en-US" dirty="0"/>
              <a:t>Traffic Incident Management</a:t>
            </a:r>
          </a:p>
          <a:p>
            <a:r>
              <a:rPr lang="en-US" dirty="0"/>
              <a:t>Special Event Management</a:t>
            </a:r>
          </a:p>
          <a:p>
            <a:r>
              <a:rPr lang="en-US" dirty="0"/>
              <a:t>Road Weather Management</a:t>
            </a:r>
          </a:p>
          <a:p>
            <a:r>
              <a:rPr lang="en-US" dirty="0"/>
              <a:t>Freight Management</a:t>
            </a:r>
          </a:p>
          <a:p>
            <a:r>
              <a:rPr lang="en-US" dirty="0"/>
              <a:t>Traffic Signal Coordination</a:t>
            </a:r>
          </a:p>
          <a:p>
            <a:r>
              <a:rPr lang="en-US" dirty="0"/>
              <a:t>Traveler Information</a:t>
            </a:r>
          </a:p>
          <a:p>
            <a:r>
              <a:rPr lang="en-US" dirty="0"/>
              <a:t>Ramp Management</a:t>
            </a:r>
          </a:p>
          <a:p>
            <a:r>
              <a:rPr lang="en-US" dirty="0"/>
              <a:t>Transportation Demand Management</a:t>
            </a:r>
          </a:p>
          <a:p>
            <a:r>
              <a:rPr lang="en-US" dirty="0"/>
              <a:t>Congestion Pricing</a:t>
            </a:r>
          </a:p>
          <a:p>
            <a:r>
              <a:rPr lang="en-US" dirty="0"/>
              <a:t>Active Transportation and Demand Management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10D0C-BFA0-94F4-715A-43003057F0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Parking Management</a:t>
            </a:r>
          </a:p>
          <a:p>
            <a:r>
              <a:rPr lang="en-US" dirty="0"/>
              <a:t>Integrated Corridor Management</a:t>
            </a:r>
          </a:p>
          <a:p>
            <a:r>
              <a:rPr lang="en-US" dirty="0"/>
              <a:t>Access Management</a:t>
            </a:r>
          </a:p>
          <a:p>
            <a:r>
              <a:rPr lang="en-US" dirty="0"/>
              <a:t>Connected and Automated Vehicle Deployment</a:t>
            </a:r>
          </a:p>
          <a:p>
            <a:r>
              <a:rPr lang="en-US" dirty="0"/>
              <a:t>Expanding Multimodal Alternatives and Mobility Services</a:t>
            </a:r>
          </a:p>
          <a:p>
            <a:r>
              <a:rPr lang="en-US" dirty="0"/>
              <a:t>Transit Management</a:t>
            </a:r>
          </a:p>
          <a:p>
            <a:r>
              <a:rPr lang="en-US" dirty="0"/>
              <a:t>Improved Bicycle and Pedestrian Network</a:t>
            </a:r>
          </a:p>
          <a:p>
            <a:r>
              <a:rPr lang="en-US" dirty="0"/>
              <a:t>Mobility on Demand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3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0BAB3-50E7-FDA9-38EA-583F19A59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to TSMO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2C28E-FDDF-1907-1377-36356CA4B3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Improved quality of life</a:t>
            </a:r>
          </a:p>
          <a:p>
            <a:r>
              <a:rPr lang="en-US" dirty="0"/>
              <a:t>Smoother and more reliable traffic flow</a:t>
            </a:r>
          </a:p>
          <a:p>
            <a:r>
              <a:rPr lang="en-US" dirty="0"/>
              <a:t>Improved safety</a:t>
            </a:r>
          </a:p>
          <a:p>
            <a:r>
              <a:rPr lang="en-US" dirty="0"/>
              <a:t>Reduced congestion</a:t>
            </a:r>
          </a:p>
          <a:p>
            <a:r>
              <a:rPr lang="en-US" dirty="0"/>
              <a:t>Less wasted fuel</a:t>
            </a:r>
          </a:p>
          <a:p>
            <a:r>
              <a:rPr lang="en-US" dirty="0"/>
              <a:t>Cleaner air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33B9F-B73A-98C4-C63D-F1739F8F83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Increased economic vitality</a:t>
            </a:r>
          </a:p>
          <a:p>
            <a:r>
              <a:rPr lang="en-US" dirty="0"/>
              <a:t>More efficient use of resources (facilities, funding)</a:t>
            </a:r>
          </a:p>
          <a:p>
            <a:r>
              <a:rPr lang="en-US" dirty="0"/>
              <a:t>Greater availability of transportation options</a:t>
            </a:r>
          </a:p>
          <a:p>
            <a:r>
              <a:rPr lang="en-US" dirty="0"/>
              <a:t>Better balance of supply of and demand for the overall transportation system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9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F0B76-540B-E5B6-7BA4-0D5039211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62262"/>
            <a:ext cx="10515600" cy="11334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Break in Session</a:t>
            </a:r>
            <a:br>
              <a:rPr lang="en-US" dirty="0"/>
            </a:br>
            <a:r>
              <a:rPr lang="en-US" dirty="0"/>
              <a:t>We will be back at 10:15AM </a:t>
            </a:r>
          </a:p>
        </p:txBody>
      </p:sp>
    </p:spTree>
    <p:extLst>
      <p:ext uri="{BB962C8B-B14F-4D97-AF65-F5344CB8AC3E}">
        <p14:creationId xmlns:p14="http://schemas.microsoft.com/office/powerpoint/2010/main" val="29239966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6.1.4122"/>
  <p:tag name="SLIDO_PRESENTATION_ID" val="00000000-0000-0000-0000-000000000000"/>
  <p:tag name="SLIDO_EVENT_UUID" val="a1781c5f-d49b-4d09-963d-06dfa2e68505"/>
  <p:tag name="SLIDO_EVENT_SECTION_UUID" val="2e0e6a3d-73de-4d1d-969a-8db054700d7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8095EF8049DC449671E8F31E28C8A3" ma:contentTypeVersion="11" ma:contentTypeDescription="Create a new document." ma:contentTypeScope="" ma:versionID="6e72e0e7b72208a00a629a4dd807fa86">
  <xsd:schema xmlns:xsd="http://www.w3.org/2001/XMLSchema" xmlns:xs="http://www.w3.org/2001/XMLSchema" xmlns:p="http://schemas.microsoft.com/office/2006/metadata/properties" xmlns:ns3="c3c97e2f-b253-4746-b711-38cd3cf1681e" xmlns:ns4="d6ebcc64-77b6-4c69-92cb-ec201f269ced" targetNamespace="http://schemas.microsoft.com/office/2006/metadata/properties" ma:root="true" ma:fieldsID="bc9151c83a9409b430a51e6dbe2a5164" ns3:_="" ns4:_="">
    <xsd:import namespace="c3c97e2f-b253-4746-b711-38cd3cf1681e"/>
    <xsd:import namespace="d6ebcc64-77b6-4c69-92cb-ec201f269c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97e2f-b253-4746-b711-38cd3cf168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ebcc64-77b6-4c69-92cb-ec201f269ce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3c97e2f-b253-4746-b711-38cd3cf1681e" xsi:nil="true"/>
  </documentManagement>
</p:properties>
</file>

<file path=customXml/itemProps1.xml><?xml version="1.0" encoding="utf-8"?>
<ds:datastoreItem xmlns:ds="http://schemas.openxmlformats.org/officeDocument/2006/customXml" ds:itemID="{2F11A994-3C06-470C-B861-C82AA6C20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c97e2f-b253-4746-b711-38cd3cf1681e"/>
    <ds:schemaRef ds:uri="d6ebcc64-77b6-4c69-92cb-ec201f269c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3BEA80-2B35-444B-B02E-671F1F2445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0DED5B-AB7E-4B7E-A37B-45DF230B66C8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d6ebcc64-77b6-4c69-92cb-ec201f269ced"/>
    <ds:schemaRef ds:uri="c3c97e2f-b253-4746-b711-38cd3cf1681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9107</TotalTime>
  <Words>486</Words>
  <Application>Microsoft Office PowerPoint</Application>
  <PresentationFormat>Widescreen</PresentationFormat>
  <Paragraphs>99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Symbol</vt:lpstr>
      <vt:lpstr>Office Theme</vt:lpstr>
      <vt:lpstr>Public Communications and TSMO Peer Exchange October 18,2023 | Portland, ME</vt:lpstr>
      <vt:lpstr>Peer Exchange Overview</vt:lpstr>
      <vt:lpstr>Peer Exchange Overview</vt:lpstr>
      <vt:lpstr>Welcome and Introductions</vt:lpstr>
      <vt:lpstr>Agenda</vt:lpstr>
      <vt:lpstr>Communicating the Benefits of TSMO</vt:lpstr>
      <vt:lpstr>TSMO Strategies</vt:lpstr>
      <vt:lpstr>Benefits to TSMO</vt:lpstr>
      <vt:lpstr>Break in Session We will be back at 10:15AM </vt:lpstr>
      <vt:lpstr>Traveler Information </vt:lpstr>
      <vt:lpstr>ADOT Safety Message Contest | Department of Transportation (azdot.gov)</vt:lpstr>
      <vt:lpstr>Rapid Roundtable Discussion 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Brosco</dc:creator>
  <cp:lastModifiedBy>Syed Ahnaf Morshed</cp:lastModifiedBy>
  <cp:revision>244</cp:revision>
  <dcterms:created xsi:type="dcterms:W3CDTF">2021-08-20T21:40:50Z</dcterms:created>
  <dcterms:modified xsi:type="dcterms:W3CDTF">2023-10-18T15:55:14Z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0x010100B28095EF8049DC449671E8F31E28C8A3</vt:lpwstr>
  </property>
  <property fmtid="{D5CDD505-2E9C-101B-9397-08002B2CF9AE}" pid="3" name="SlidoAppVersion">
    <vt:lpwstr>1.6.1.4122</vt:lpwstr>
  </property>
</Properties>
</file>